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theme/themeOverride2.xml" ContentType="application/vnd.openxmlformats-officedocument.themeOverrid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  <p:sldMasterId id="2147483679" r:id="rId3"/>
    <p:sldMasterId id="2147483723" r:id="rId4"/>
    <p:sldMasterId id="2147483791" r:id="rId5"/>
    <p:sldMasterId id="2147483827" r:id="rId6"/>
  </p:sldMasterIdLst>
  <p:notesMasterIdLst>
    <p:notesMasterId r:id="rId58"/>
  </p:notesMasterIdLst>
  <p:handoutMasterIdLst>
    <p:handoutMasterId r:id="rId59"/>
  </p:handoutMasterIdLst>
  <p:sldIdLst>
    <p:sldId id="396" r:id="rId7"/>
    <p:sldId id="1631" r:id="rId8"/>
    <p:sldId id="1419" r:id="rId9"/>
    <p:sldId id="1657" r:id="rId10"/>
    <p:sldId id="261" r:id="rId11"/>
    <p:sldId id="1660" r:id="rId12"/>
    <p:sldId id="16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1516" r:id="rId22"/>
    <p:sldId id="1517" r:id="rId23"/>
    <p:sldId id="1518" r:id="rId24"/>
    <p:sldId id="1658" r:id="rId25"/>
    <p:sldId id="1639" r:id="rId26"/>
    <p:sldId id="1640" r:id="rId27"/>
    <p:sldId id="1659" r:id="rId28"/>
    <p:sldId id="270" r:id="rId29"/>
    <p:sldId id="271" r:id="rId30"/>
    <p:sldId id="272" r:id="rId31"/>
    <p:sldId id="1606" r:id="rId32"/>
    <p:sldId id="273" r:id="rId33"/>
    <p:sldId id="274" r:id="rId34"/>
    <p:sldId id="275" r:id="rId35"/>
    <p:sldId id="276" r:id="rId36"/>
    <p:sldId id="277" r:id="rId37"/>
    <p:sldId id="278" r:id="rId38"/>
    <p:sldId id="280" r:id="rId39"/>
    <p:sldId id="281" r:id="rId40"/>
    <p:sldId id="279" r:id="rId41"/>
    <p:sldId id="1608" r:id="rId42"/>
    <p:sldId id="1653" r:id="rId43"/>
    <p:sldId id="1654" r:id="rId44"/>
    <p:sldId id="1655" r:id="rId45"/>
    <p:sldId id="1656" r:id="rId46"/>
    <p:sldId id="1652" r:id="rId47"/>
    <p:sldId id="1641" r:id="rId48"/>
    <p:sldId id="1642" r:id="rId49"/>
    <p:sldId id="1643" r:id="rId50"/>
    <p:sldId id="1644" r:id="rId51"/>
    <p:sldId id="1645" r:id="rId52"/>
    <p:sldId id="1646" r:id="rId53"/>
    <p:sldId id="1647" r:id="rId54"/>
    <p:sldId id="1648" r:id="rId55"/>
    <p:sldId id="1649" r:id="rId56"/>
    <p:sldId id="1650" r:id="rId57"/>
  </p:sldIdLst>
  <p:sldSz cx="9144000" cy="6858000" type="screen4x3"/>
  <p:notesSz cx="6985000" cy="9283700"/>
  <p:defaultTextStyle>
    <a:defPPr>
      <a:defRPr lang="en-US">
        <a:uFillTx/>
      </a:defRPr>
    </a:defPPr>
    <a:lvl1pPr algn="l" rtl="0" eaLnBrk="0" fontAlgn="base" hangingPunct="0">
      <a:spcBef>
        <a:spcPct val="30000"/>
      </a:spcBef>
      <a:spcAft>
        <a:spcPct val="0"/>
      </a:spcAft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5pPr>
    <a:lvl6pPr marL="2286000" algn="l" defTabSz="914400" rtl="0" eaLnBrk="1" latinLnBrk="1" hangingPunct="1"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6pPr>
    <a:lvl7pPr marL="2743200" algn="l" defTabSz="914400" rtl="0" eaLnBrk="1" latinLnBrk="1" hangingPunct="1"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7pPr>
    <a:lvl8pPr marL="3200400" algn="l" defTabSz="914400" rtl="0" eaLnBrk="1" latinLnBrk="1" hangingPunct="1"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8pPr>
    <a:lvl9pPr marL="3657600" algn="l" defTabSz="914400" rtl="0" eaLnBrk="1" latinLnBrk="1" hangingPunct="1"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36">
          <p15:clr>
            <a:srgbClr val="A4A3A4"/>
          </p15:clr>
        </p15:guide>
        <p15:guide id="2" pos="2107">
          <p15:clr>
            <a:srgbClr val="A4A3A4"/>
          </p15:clr>
        </p15:guide>
        <p15:guide id="3" orient="horz" pos="2924">
          <p15:clr>
            <a:srgbClr val="A4A3A4"/>
          </p15:clr>
        </p15:guide>
        <p15:guide id="4" pos="220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0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08" autoAdjust="0"/>
    <p:restoredTop sz="94796" autoAdjust="0"/>
  </p:normalViewPr>
  <p:slideViewPr>
    <p:cSldViewPr>
      <p:cViewPr varScale="1">
        <p:scale>
          <a:sx n="83" d="100"/>
          <a:sy n="83" d="100"/>
        </p:scale>
        <p:origin x="189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1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35" d="100"/>
          <a:sy n="35" d="100"/>
        </p:scale>
        <p:origin x="-1596" y="-90"/>
      </p:cViewPr>
      <p:guideLst>
        <p:guide orient="horz" pos="2836"/>
        <p:guide pos="2107"/>
        <p:guide orient="horz" pos="2924"/>
        <p:guide pos="22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33500" y="704850"/>
            <a:ext cx="4330700" cy="3248025"/>
          </a:xfrm>
          <a:prstGeom prst="rect">
            <a:avLst/>
          </a:prstGeom>
          <a:noFill/>
          <a:ln w="12700">
            <a:noFill/>
            <a:miter lim="800000"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Times New Roman" pitchFamily="18" charset="0"/>
        <a:ea typeface="굴림" pitchFamily="50" charset="-127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Times New Roman" pitchFamily="18" charset="0"/>
        <a:ea typeface="굴림" pitchFamily="50" charset="-127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Times New Roman" pitchFamily="18" charset="0"/>
        <a:ea typeface="굴림" pitchFamily="50" charset="-127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Times New Roman" pitchFamily="18" charset="0"/>
        <a:ea typeface="굴림" pitchFamily="50" charset="-127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35750" y="538163"/>
            <a:ext cx="1974850" cy="3646487"/>
          </a:xfrm>
        </p:spPr>
        <p:txBody>
          <a:bodyPr vert="eaVert"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06438" y="538163"/>
            <a:ext cx="5776912" cy="3646487"/>
          </a:xfrm>
        </p:spPr>
        <p:txBody>
          <a:bodyPr vert="eaVert"/>
          <a:lstStyle/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4/7/2022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4/7/2022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4/7/2022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4/7/2022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4/7/2022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4/7/2022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4/7/2022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4/7/2022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4/7/2022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4/7/2022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6329" y="2125980"/>
            <a:ext cx="777840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2660" y="3840481"/>
            <a:ext cx="640574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11363" y="6377940"/>
            <a:ext cx="2928341" cy="430887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553" y="6377940"/>
            <a:ext cx="2104745" cy="430887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4/7/2022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8768" y="6377940"/>
            <a:ext cx="2104745" cy="430887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11363" y="6377940"/>
            <a:ext cx="2928341" cy="430887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553" y="6377940"/>
            <a:ext cx="2104745" cy="430887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4/7/2022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8768" y="6377940"/>
            <a:ext cx="2104745" cy="430887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553" y="1577340"/>
            <a:ext cx="39807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12799" y="1577340"/>
            <a:ext cx="39807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11363" y="6377940"/>
            <a:ext cx="2928341" cy="430887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553" y="6377940"/>
            <a:ext cx="2104745" cy="430887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4/7/2022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8768" y="6377940"/>
            <a:ext cx="2104745" cy="430887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11363" y="6377940"/>
            <a:ext cx="2928341" cy="430887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553" y="6377940"/>
            <a:ext cx="2104745" cy="430887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4/7/2022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8768" y="6377940"/>
            <a:ext cx="2104745" cy="430887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11363" y="6377940"/>
            <a:ext cx="2928341" cy="430887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553" y="6377940"/>
            <a:ext cx="2104745" cy="430887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4/7/2022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8768" y="6377940"/>
            <a:ext cx="2104745" cy="430887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076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732775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60442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uFillTx/>
              </a:defRPr>
            </a:lvl1pPr>
            <a:lvl2pPr marL="457200" indent="0">
              <a:buNone/>
              <a:defRPr sz="1800">
                <a:uFillTx/>
              </a:defRPr>
            </a:lvl2pPr>
            <a:lvl3pPr marL="914400" indent="0">
              <a:buNone/>
              <a:defRPr sz="1600">
                <a:uFillTx/>
              </a:defRPr>
            </a:lvl3pPr>
            <a:lvl4pPr marL="1371600" indent="0">
              <a:buNone/>
              <a:defRPr sz="1400">
                <a:uFillTx/>
              </a:defRPr>
            </a:lvl4pPr>
            <a:lvl5pPr marL="1828800" indent="0">
              <a:buNone/>
              <a:defRPr sz="1400">
                <a:uFillTx/>
              </a:defRPr>
            </a:lvl5pPr>
            <a:lvl6pPr marL="2286000" indent="0">
              <a:buNone/>
              <a:defRPr sz="1400">
                <a:uFillTx/>
              </a:defRPr>
            </a:lvl6pPr>
            <a:lvl7pPr marL="2743200" indent="0">
              <a:buNone/>
              <a:defRPr sz="1400">
                <a:uFillTx/>
              </a:defRPr>
            </a:lvl7pPr>
            <a:lvl8pPr marL="3200400" indent="0">
              <a:buNone/>
              <a:defRPr sz="1400">
                <a:uFillTx/>
              </a:defRPr>
            </a:lvl8pPr>
            <a:lvl9pPr marL="3657600" indent="0">
              <a:buNone/>
              <a:defRPr sz="14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06438" y="1636713"/>
            <a:ext cx="3875087" cy="2547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33925" y="1636713"/>
            <a:ext cx="3876675" cy="2547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5700253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77956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1602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9297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67440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936952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9487339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35750" y="538163"/>
            <a:ext cx="1974850" cy="36464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06438" y="538163"/>
            <a:ext cx="5776912" cy="36464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279727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75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98821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06438" y="1636713"/>
            <a:ext cx="3875087" cy="2547937"/>
          </a:xfrm>
        </p:spPr>
        <p:txBody>
          <a:bodyPr/>
          <a:lstStyle>
            <a:lvl1pPr>
              <a:defRPr sz="2800">
                <a:uFillTx/>
              </a:defRPr>
            </a:lvl1pPr>
            <a:lvl2pPr>
              <a:defRPr sz="2400">
                <a:uFillTx/>
              </a:defRPr>
            </a:lvl2pPr>
            <a:lvl3pPr>
              <a:defRPr sz="2000">
                <a:uFillTx/>
              </a:defRPr>
            </a:lvl3pPr>
            <a:lvl4pPr>
              <a:defRPr sz="1800">
                <a:uFillTx/>
              </a:defRPr>
            </a:lvl4pPr>
            <a:lvl5pPr>
              <a:defRPr sz="18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33925" y="1636713"/>
            <a:ext cx="3876675" cy="2547937"/>
          </a:xfrm>
        </p:spPr>
        <p:txBody>
          <a:bodyPr/>
          <a:lstStyle>
            <a:lvl1pPr>
              <a:defRPr sz="2800">
                <a:uFillTx/>
              </a:defRPr>
            </a:lvl1pPr>
            <a:lvl2pPr>
              <a:defRPr sz="2400">
                <a:uFillTx/>
              </a:defRPr>
            </a:lvl2pPr>
            <a:lvl3pPr>
              <a:defRPr sz="2000">
                <a:uFillTx/>
              </a:defRPr>
            </a:lvl3pPr>
            <a:lvl4pPr>
              <a:defRPr sz="1800">
                <a:uFillTx/>
              </a:defRPr>
            </a:lvl4pPr>
            <a:lvl5pPr>
              <a:defRPr sz="18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72934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06438" y="1636713"/>
            <a:ext cx="3875087" cy="2547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33925" y="1636713"/>
            <a:ext cx="3876675" cy="2547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2073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415474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540177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2874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065909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523810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431218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35750" y="538163"/>
            <a:ext cx="1974850" cy="36464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06438" y="538163"/>
            <a:ext cx="5776912" cy="36464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60854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43088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43088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43088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25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>
              <a:defRPr sz="16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>
              <a:defRPr sz="16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uFillTx/>
              </a:defRPr>
            </a:lvl1pPr>
            <a:lvl2pPr marL="457200" indent="0">
              <a:buNone/>
              <a:defRPr sz="1200">
                <a:uFillTx/>
              </a:defRPr>
            </a:lvl2pPr>
            <a:lvl3pPr marL="914400" indent="0">
              <a:buNone/>
              <a:defRPr sz="1000">
                <a:uFillTx/>
              </a:defRPr>
            </a:lvl3pPr>
            <a:lvl4pPr marL="1371600" indent="0">
              <a:buNone/>
              <a:defRPr sz="900">
                <a:uFillTx/>
              </a:defRPr>
            </a:lvl4pPr>
            <a:lvl5pPr marL="1828800" indent="0">
              <a:buNone/>
              <a:defRPr sz="900">
                <a:uFillTx/>
              </a:defRPr>
            </a:lvl5pPr>
            <a:lvl6pPr marL="2286000" indent="0">
              <a:buNone/>
              <a:defRPr sz="900">
                <a:uFillTx/>
              </a:defRPr>
            </a:lvl6pPr>
            <a:lvl7pPr marL="2743200" indent="0">
              <a:buNone/>
              <a:defRPr sz="900">
                <a:uFillTx/>
              </a:defRPr>
            </a:lvl7pPr>
            <a:lvl8pPr marL="3200400" indent="0">
              <a:buNone/>
              <a:defRPr sz="900">
                <a:uFillTx/>
              </a:defRPr>
            </a:lvl8pPr>
            <a:lvl9pPr marL="3657600" indent="0">
              <a:buNone/>
              <a:defRPr sz="9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200" indent="0">
              <a:buNone/>
              <a:defRPr sz="2800">
                <a:uFillTx/>
              </a:defRPr>
            </a:lvl2pPr>
            <a:lvl3pPr marL="914400" indent="0">
              <a:buNone/>
              <a:defRPr sz="2400">
                <a:uFillTx/>
              </a:defRPr>
            </a:lvl3pPr>
            <a:lvl4pPr marL="1371600" indent="0">
              <a:buNone/>
              <a:defRPr sz="2000">
                <a:uFillTx/>
              </a:defRPr>
            </a:lvl4pPr>
            <a:lvl5pPr marL="1828800" indent="0">
              <a:buNone/>
              <a:defRPr sz="2000">
                <a:uFillTx/>
              </a:defRPr>
            </a:lvl5pPr>
            <a:lvl6pPr marL="2286000" indent="0">
              <a:buNone/>
              <a:defRPr sz="2000">
                <a:uFillTx/>
              </a:defRPr>
            </a:lvl6pPr>
            <a:lvl7pPr marL="2743200" indent="0">
              <a:buNone/>
              <a:defRPr sz="2000">
                <a:uFillTx/>
              </a:defRPr>
            </a:lvl7pPr>
            <a:lvl8pPr marL="3200400" indent="0">
              <a:buNone/>
              <a:defRPr sz="2000">
                <a:uFillTx/>
              </a:defRPr>
            </a:lvl8pPr>
            <a:lvl9pPr marL="3657600" indent="0">
              <a:buNone/>
              <a:defRPr sz="2000">
                <a:uFillTx/>
              </a:defRPr>
            </a:lvl9pPr>
          </a:lstStyle>
          <a:p>
            <a:pPr lvl="0"/>
            <a:endParaRPr lang="ko-KR" altLang="en-US" noProof="0">
              <a:uFillTx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uFillTx/>
              </a:defRPr>
            </a:lvl1pPr>
            <a:lvl2pPr marL="457200" indent="0">
              <a:buNone/>
              <a:defRPr sz="1200">
                <a:uFillTx/>
              </a:defRPr>
            </a:lvl2pPr>
            <a:lvl3pPr marL="914400" indent="0">
              <a:buNone/>
              <a:defRPr sz="1000">
                <a:uFillTx/>
              </a:defRPr>
            </a:lvl3pPr>
            <a:lvl4pPr marL="1371600" indent="0">
              <a:buNone/>
              <a:defRPr sz="900">
                <a:uFillTx/>
              </a:defRPr>
            </a:lvl4pPr>
            <a:lvl5pPr marL="1828800" indent="0">
              <a:buNone/>
              <a:defRPr sz="900">
                <a:uFillTx/>
              </a:defRPr>
            </a:lvl5pPr>
            <a:lvl6pPr marL="2286000" indent="0">
              <a:buNone/>
              <a:defRPr sz="900">
                <a:uFillTx/>
              </a:defRPr>
            </a:lvl6pPr>
            <a:lvl7pPr marL="2743200" indent="0">
              <a:buNone/>
              <a:defRPr sz="900">
                <a:uFillTx/>
              </a:defRPr>
            </a:lvl7pPr>
            <a:lvl8pPr marL="3200400" indent="0">
              <a:buNone/>
              <a:defRPr sz="900">
                <a:uFillTx/>
              </a:defRPr>
            </a:lvl8pPr>
            <a:lvl9pPr marL="3657600" indent="0">
              <a:buNone/>
              <a:defRPr sz="9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57275" y="538163"/>
            <a:ext cx="787400" cy="576262"/>
          </a:xfrm>
          <a:prstGeom prst="rect">
            <a:avLst/>
          </a:prstGeom>
          <a:noFill/>
          <a:ln w="57150" cmpd="thickThin">
            <a:solidFill>
              <a:schemeClr val="accent1"/>
            </a:solidFill>
            <a:miter lim="800000"/>
          </a:ln>
        </p:spPr>
        <p:txBody>
          <a:bodyPr vert="horz" wrap="none" lIns="52388" tIns="22225" rIns="52388" bIns="22225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>
                <a:uFillTx/>
              </a:rPr>
              <a:t>Title</a:t>
            </a:r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6438" y="1636713"/>
            <a:ext cx="7904162" cy="254793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>
                <a:uFillTx/>
              </a:rPr>
              <a:t>Click to edit Master text styles</a:t>
            </a:r>
          </a:p>
          <a:p>
            <a:pPr lvl="1"/>
            <a:r>
              <a:rPr lang="en-US" altLang="ko-KR">
                <a:uFillTx/>
              </a:rPr>
              <a:t>Second level</a:t>
            </a:r>
          </a:p>
          <a:p>
            <a:pPr lvl="2"/>
            <a:r>
              <a:rPr lang="en-US" altLang="ko-KR">
                <a:uFillTx/>
              </a:rPr>
              <a:t>Third level</a:t>
            </a:r>
          </a:p>
          <a:p>
            <a:pPr lvl="3"/>
            <a:r>
              <a:rPr lang="en-US" altLang="ko-KR">
                <a:uFillTx/>
              </a:rPr>
              <a:t>Fourth level</a:t>
            </a:r>
          </a:p>
          <a:p>
            <a:pPr lvl="4"/>
            <a:r>
              <a:rPr lang="en-US" altLang="ko-KR">
                <a:uFillTx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+mj-lt"/>
          <a:ea typeface="+mj-ea"/>
          <a:cs typeface="+mj-cs"/>
        </a:defRPr>
      </a:lvl1pPr>
      <a:lvl2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2pPr>
      <a:lvl3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3pPr>
      <a:lvl4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4pPr>
      <a:lvl5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5pPr>
      <a:lvl6pPr marL="4572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6pPr>
      <a:lvl7pPr marL="9144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7pPr>
      <a:lvl8pPr marL="13716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8pPr>
      <a:lvl9pPr marL="18288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9pPr>
    </p:titleStyle>
    <p:bodyStyle>
      <a:lvl1pPr marL="277813" indent="-277813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•"/>
        <a:defRPr sz="2800" b="1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66750" indent="-222250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–"/>
        <a:defRPr sz="2400" b="1">
          <a:solidFill>
            <a:schemeClr val="tx1"/>
          </a:solidFill>
          <a:uFillTx/>
          <a:latin typeface="+mn-lt"/>
          <a:ea typeface="+mn-ea"/>
        </a:defRPr>
      </a:lvl2pPr>
      <a:lvl3pPr marL="1111250" indent="-222250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•"/>
        <a:defRPr sz="2000" b="1">
          <a:solidFill>
            <a:schemeClr val="tx1"/>
          </a:solidFill>
          <a:uFillTx/>
          <a:latin typeface="+mn-lt"/>
          <a:ea typeface="+mn-ea"/>
        </a:defRPr>
      </a:lvl3pPr>
      <a:lvl4pPr marL="1498600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–"/>
        <a:defRPr sz="2000" b="1">
          <a:solidFill>
            <a:schemeClr val="tx1"/>
          </a:solidFill>
          <a:uFillTx/>
          <a:latin typeface="+mn-lt"/>
          <a:ea typeface="+mn-ea"/>
        </a:defRPr>
      </a:lvl4pPr>
      <a:lvl5pPr marL="19446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»"/>
        <a:defRPr sz="1600" b="1">
          <a:solidFill>
            <a:schemeClr val="tx1"/>
          </a:solidFill>
          <a:uFillTx/>
          <a:latin typeface="+mn-lt"/>
          <a:ea typeface="+mn-ea"/>
        </a:defRPr>
      </a:lvl5pPr>
      <a:lvl6pPr marL="24018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uFillTx/>
          <a:latin typeface="+mn-lt"/>
          <a:ea typeface="+mn-ea"/>
        </a:defRPr>
      </a:lvl6pPr>
      <a:lvl7pPr marL="28590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uFillTx/>
          <a:latin typeface="+mn-lt"/>
          <a:ea typeface="+mn-ea"/>
        </a:defRPr>
      </a:lvl7pPr>
      <a:lvl8pPr marL="33162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uFillTx/>
          <a:latin typeface="+mn-lt"/>
          <a:ea typeface="+mn-ea"/>
        </a:defRPr>
      </a:lvl8pPr>
      <a:lvl9pPr marL="37734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uFillTx/>
          <a:latin typeface="+mn-lt"/>
          <a:ea typeface="+mn-ea"/>
        </a:defRPr>
      </a:lvl9pPr>
    </p:bodyStyle>
    <p:otherStyle>
      <a:defPPr>
        <a:defRPr lang="ko-KR">
          <a:uFillTx/>
        </a:defRPr>
      </a:defPPr>
      <a:lvl1pPr marL="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952" y="269557"/>
            <a:ext cx="7626095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622552"/>
            <a:ext cx="8072119" cy="4417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b="0">
              <a:solidFill>
                <a:srgbClr val="000000">
                  <a:tint val="75000"/>
                </a:srgbClr>
              </a:solidFill>
              <a:uFillTx/>
              <a:latin typeface="Calibri"/>
              <a:ea typeface="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 b="0">
                <a:solidFill>
                  <a:srgbClr val="000000">
                    <a:tint val="75000"/>
                  </a:srgbClr>
                </a:solidFill>
                <a:uFillTx/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4/7/2022</a:t>
            </a:fld>
            <a:endParaRPr lang="en-US" sz="1800" b="0">
              <a:solidFill>
                <a:srgbClr val="000000">
                  <a:tint val="75000"/>
                </a:srgbClr>
              </a:solidFill>
              <a:uFillTx/>
              <a:latin typeface="Calibri"/>
              <a:ea typeface="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sz="1800" b="0">
                <a:solidFill>
                  <a:srgbClr val="000000">
                    <a:tint val="75000"/>
                  </a:srgbClr>
                </a:solidFill>
                <a:uFillTx/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800" b="0">
              <a:solidFill>
                <a:srgbClr val="000000">
                  <a:tint val="75000"/>
                </a:srgbClr>
              </a:solidFill>
              <a:uFillTx/>
              <a:latin typeface="Calibri"/>
              <a:ea typeface="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xStyles>
    <p:titleStyle>
      <a:lvl1pPr>
        <a:defRPr>
          <a:uFillTx/>
          <a:latin typeface="+mj-lt"/>
          <a:ea typeface="+mj-ea"/>
          <a:cs typeface="+mj-cs"/>
        </a:defRPr>
      </a:lvl1pPr>
    </p:titleStyle>
    <p:bodyStyle>
      <a:lvl1pPr marL="0">
        <a:defRPr>
          <a:uFillTx/>
          <a:latin typeface="+mn-lt"/>
          <a:ea typeface="+mn-ea"/>
          <a:cs typeface="+mn-cs"/>
        </a:defRPr>
      </a:lvl1pPr>
      <a:lvl2pPr marL="457200">
        <a:defRPr>
          <a:uFillTx/>
          <a:latin typeface="+mn-lt"/>
          <a:ea typeface="+mn-ea"/>
          <a:cs typeface="+mn-cs"/>
        </a:defRPr>
      </a:lvl2pPr>
      <a:lvl3pPr marL="914400">
        <a:defRPr>
          <a:uFillTx/>
          <a:latin typeface="+mn-lt"/>
          <a:ea typeface="+mn-ea"/>
          <a:cs typeface="+mn-cs"/>
        </a:defRPr>
      </a:lvl3pPr>
      <a:lvl4pPr marL="1371600">
        <a:defRPr>
          <a:uFillTx/>
          <a:latin typeface="+mn-lt"/>
          <a:ea typeface="+mn-ea"/>
          <a:cs typeface="+mn-cs"/>
        </a:defRPr>
      </a:lvl4pPr>
      <a:lvl5pPr marL="1828800">
        <a:defRPr>
          <a:uFillTx/>
          <a:latin typeface="+mn-lt"/>
          <a:ea typeface="+mn-ea"/>
          <a:cs typeface="+mn-cs"/>
        </a:defRPr>
      </a:lvl5pPr>
      <a:lvl6pPr marL="2286000">
        <a:defRPr>
          <a:uFillTx/>
          <a:latin typeface="+mn-lt"/>
          <a:ea typeface="+mn-ea"/>
          <a:cs typeface="+mn-cs"/>
        </a:defRPr>
      </a:lvl6pPr>
      <a:lvl7pPr marL="2743200">
        <a:defRPr>
          <a:uFillTx/>
          <a:latin typeface="+mn-lt"/>
          <a:ea typeface="+mn-ea"/>
          <a:cs typeface="+mn-cs"/>
        </a:defRPr>
      </a:lvl7pPr>
      <a:lvl8pPr marL="3200400">
        <a:defRPr>
          <a:uFillTx/>
          <a:latin typeface="+mn-lt"/>
          <a:ea typeface="+mn-ea"/>
          <a:cs typeface="+mn-cs"/>
        </a:defRPr>
      </a:lvl8pPr>
      <a:lvl9pPr marL="3657600">
        <a:defRPr>
          <a:uFillTx/>
          <a:latin typeface="+mn-lt"/>
          <a:ea typeface="+mn-ea"/>
          <a:cs typeface="+mn-cs"/>
        </a:defRPr>
      </a:lvl9pPr>
    </p:bodyStyle>
    <p:otherStyle>
      <a:lvl1pPr marL="0">
        <a:defRPr>
          <a:uFillTx/>
          <a:latin typeface="+mn-lt"/>
          <a:ea typeface="+mn-ea"/>
          <a:cs typeface="+mn-cs"/>
        </a:defRPr>
      </a:lvl1pPr>
      <a:lvl2pPr marL="457200">
        <a:defRPr>
          <a:uFillTx/>
          <a:latin typeface="+mn-lt"/>
          <a:ea typeface="+mn-ea"/>
          <a:cs typeface="+mn-cs"/>
        </a:defRPr>
      </a:lvl2pPr>
      <a:lvl3pPr marL="914400">
        <a:defRPr>
          <a:uFillTx/>
          <a:latin typeface="+mn-lt"/>
          <a:ea typeface="+mn-ea"/>
          <a:cs typeface="+mn-cs"/>
        </a:defRPr>
      </a:lvl3pPr>
      <a:lvl4pPr marL="1371600">
        <a:defRPr>
          <a:uFillTx/>
          <a:latin typeface="+mn-lt"/>
          <a:ea typeface="+mn-ea"/>
          <a:cs typeface="+mn-cs"/>
        </a:defRPr>
      </a:lvl4pPr>
      <a:lvl5pPr marL="1828800">
        <a:defRPr>
          <a:uFillTx/>
          <a:latin typeface="+mn-lt"/>
          <a:ea typeface="+mn-ea"/>
          <a:cs typeface="+mn-cs"/>
        </a:defRPr>
      </a:lvl5pPr>
      <a:lvl6pPr marL="2286000">
        <a:defRPr>
          <a:uFillTx/>
          <a:latin typeface="+mn-lt"/>
          <a:ea typeface="+mn-ea"/>
          <a:cs typeface="+mn-cs"/>
        </a:defRPr>
      </a:lvl6pPr>
      <a:lvl7pPr marL="2743200">
        <a:defRPr>
          <a:uFillTx/>
          <a:latin typeface="+mn-lt"/>
          <a:ea typeface="+mn-ea"/>
          <a:cs typeface="+mn-cs"/>
        </a:defRPr>
      </a:lvl7pPr>
      <a:lvl8pPr marL="3200400">
        <a:defRPr>
          <a:uFillTx/>
          <a:latin typeface="+mn-lt"/>
          <a:ea typeface="+mn-ea"/>
          <a:cs typeface="+mn-cs"/>
        </a:defRPr>
      </a:lvl8pPr>
      <a:lvl9pPr marL="3657600">
        <a:defRPr>
          <a:uFillTx/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952" y="269557"/>
            <a:ext cx="7626095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622552"/>
            <a:ext cx="8072119" cy="4417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b="0">
              <a:solidFill>
                <a:srgbClr val="000000">
                  <a:tint val="75000"/>
                </a:srgbClr>
              </a:solidFill>
              <a:uFillTx/>
              <a:latin typeface="Calibri"/>
              <a:ea typeface="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 b="0">
                <a:solidFill>
                  <a:srgbClr val="000000">
                    <a:tint val="75000"/>
                  </a:srgbClr>
                </a:solidFill>
                <a:uFillTx/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4/7/2022</a:t>
            </a:fld>
            <a:endParaRPr lang="en-US" sz="1800" b="0">
              <a:solidFill>
                <a:srgbClr val="000000">
                  <a:tint val="75000"/>
                </a:srgbClr>
              </a:solidFill>
              <a:uFillTx/>
              <a:latin typeface="Calibri"/>
              <a:ea typeface="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sz="1800" b="0">
                <a:solidFill>
                  <a:srgbClr val="000000">
                    <a:tint val="75000"/>
                  </a:srgbClr>
                </a:solidFill>
                <a:uFillTx/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800" b="0">
              <a:solidFill>
                <a:srgbClr val="000000">
                  <a:tint val="75000"/>
                </a:srgbClr>
              </a:solidFill>
              <a:uFillTx/>
              <a:latin typeface="Calibri"/>
              <a:ea typeface="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</p:sldLayoutIdLst>
  <p:txStyles>
    <p:titleStyle>
      <a:lvl1pPr>
        <a:defRPr>
          <a:uFillTx/>
          <a:latin typeface="+mj-lt"/>
          <a:ea typeface="+mj-ea"/>
          <a:cs typeface="+mj-cs"/>
        </a:defRPr>
      </a:lvl1pPr>
    </p:titleStyle>
    <p:bodyStyle>
      <a:lvl1pPr marL="0">
        <a:defRPr>
          <a:uFillTx/>
          <a:latin typeface="+mn-lt"/>
          <a:ea typeface="+mn-ea"/>
          <a:cs typeface="+mn-cs"/>
        </a:defRPr>
      </a:lvl1pPr>
      <a:lvl2pPr marL="457200">
        <a:defRPr>
          <a:uFillTx/>
          <a:latin typeface="+mn-lt"/>
          <a:ea typeface="+mn-ea"/>
          <a:cs typeface="+mn-cs"/>
        </a:defRPr>
      </a:lvl2pPr>
      <a:lvl3pPr marL="914400">
        <a:defRPr>
          <a:uFillTx/>
          <a:latin typeface="+mn-lt"/>
          <a:ea typeface="+mn-ea"/>
          <a:cs typeface="+mn-cs"/>
        </a:defRPr>
      </a:lvl3pPr>
      <a:lvl4pPr marL="1371600">
        <a:defRPr>
          <a:uFillTx/>
          <a:latin typeface="+mn-lt"/>
          <a:ea typeface="+mn-ea"/>
          <a:cs typeface="+mn-cs"/>
        </a:defRPr>
      </a:lvl4pPr>
      <a:lvl5pPr marL="1828800">
        <a:defRPr>
          <a:uFillTx/>
          <a:latin typeface="+mn-lt"/>
          <a:ea typeface="+mn-ea"/>
          <a:cs typeface="+mn-cs"/>
        </a:defRPr>
      </a:lvl5pPr>
      <a:lvl6pPr marL="2286000">
        <a:defRPr>
          <a:uFillTx/>
          <a:latin typeface="+mn-lt"/>
          <a:ea typeface="+mn-ea"/>
          <a:cs typeface="+mn-cs"/>
        </a:defRPr>
      </a:lvl6pPr>
      <a:lvl7pPr marL="2743200">
        <a:defRPr>
          <a:uFillTx/>
          <a:latin typeface="+mn-lt"/>
          <a:ea typeface="+mn-ea"/>
          <a:cs typeface="+mn-cs"/>
        </a:defRPr>
      </a:lvl7pPr>
      <a:lvl8pPr marL="3200400">
        <a:defRPr>
          <a:uFillTx/>
          <a:latin typeface="+mn-lt"/>
          <a:ea typeface="+mn-ea"/>
          <a:cs typeface="+mn-cs"/>
        </a:defRPr>
      </a:lvl8pPr>
      <a:lvl9pPr marL="3657600">
        <a:defRPr>
          <a:uFillTx/>
          <a:latin typeface="+mn-lt"/>
          <a:ea typeface="+mn-ea"/>
          <a:cs typeface="+mn-cs"/>
        </a:defRPr>
      </a:lvl9pPr>
    </p:bodyStyle>
    <p:otherStyle>
      <a:lvl1pPr marL="0">
        <a:defRPr>
          <a:uFillTx/>
          <a:latin typeface="+mn-lt"/>
          <a:ea typeface="+mn-ea"/>
          <a:cs typeface="+mn-cs"/>
        </a:defRPr>
      </a:lvl1pPr>
      <a:lvl2pPr marL="457200">
        <a:defRPr>
          <a:uFillTx/>
          <a:latin typeface="+mn-lt"/>
          <a:ea typeface="+mn-ea"/>
          <a:cs typeface="+mn-cs"/>
        </a:defRPr>
      </a:lvl2pPr>
      <a:lvl3pPr marL="914400">
        <a:defRPr>
          <a:uFillTx/>
          <a:latin typeface="+mn-lt"/>
          <a:ea typeface="+mn-ea"/>
          <a:cs typeface="+mn-cs"/>
        </a:defRPr>
      </a:lvl3pPr>
      <a:lvl4pPr marL="1371600">
        <a:defRPr>
          <a:uFillTx/>
          <a:latin typeface="+mn-lt"/>
          <a:ea typeface="+mn-ea"/>
          <a:cs typeface="+mn-cs"/>
        </a:defRPr>
      </a:lvl4pPr>
      <a:lvl5pPr marL="1828800">
        <a:defRPr>
          <a:uFillTx/>
          <a:latin typeface="+mn-lt"/>
          <a:ea typeface="+mn-ea"/>
          <a:cs typeface="+mn-cs"/>
        </a:defRPr>
      </a:lvl5pPr>
      <a:lvl6pPr marL="2286000">
        <a:defRPr>
          <a:uFillTx/>
          <a:latin typeface="+mn-lt"/>
          <a:ea typeface="+mn-ea"/>
          <a:cs typeface="+mn-cs"/>
        </a:defRPr>
      </a:lvl6pPr>
      <a:lvl7pPr marL="2743200">
        <a:defRPr>
          <a:uFillTx/>
          <a:latin typeface="+mn-lt"/>
          <a:ea typeface="+mn-ea"/>
          <a:cs typeface="+mn-cs"/>
        </a:defRPr>
      </a:lvl7pPr>
      <a:lvl8pPr marL="3200400">
        <a:defRPr>
          <a:uFillTx/>
          <a:latin typeface="+mn-lt"/>
          <a:ea typeface="+mn-ea"/>
          <a:cs typeface="+mn-cs"/>
        </a:defRPr>
      </a:lvl8pPr>
      <a:lvl9pPr marL="3657600">
        <a:defRPr>
          <a:uFillTx/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553" y="274320"/>
            <a:ext cx="82359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553" y="1577340"/>
            <a:ext cx="82359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11363" y="6377940"/>
            <a:ext cx="2928341" cy="3082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ko-KR" altLang="en-US" sz="2003" b="0">
              <a:solidFill>
                <a:srgbClr val="000000">
                  <a:tint val="75000"/>
                </a:srgbClr>
              </a:solidFill>
              <a:uFillTx/>
              <a:latin typeface="Calibri"/>
              <a:ea typeface="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553" y="6377940"/>
            <a:ext cx="2104745" cy="3082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2003" b="0" smtClean="0">
                <a:solidFill>
                  <a:srgbClr val="000000">
                    <a:tint val="75000"/>
                  </a:srgbClr>
                </a:solidFill>
                <a:uFillTx/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4/7/2022</a:t>
            </a:fld>
            <a:endParaRPr lang="en-US" sz="2003" b="0">
              <a:solidFill>
                <a:srgbClr val="000000">
                  <a:tint val="75000"/>
                </a:srgbClr>
              </a:solidFill>
              <a:uFillTx/>
              <a:latin typeface="Calibri"/>
              <a:ea typeface="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8768" y="6377940"/>
            <a:ext cx="2104745" cy="3082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uk-UA" sz="2003" b="0" smtClean="0">
                <a:solidFill>
                  <a:srgbClr val="000000">
                    <a:tint val="75000"/>
                  </a:srgbClr>
                </a:solidFill>
                <a:uFillTx/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uk-UA" sz="2003" b="0">
              <a:solidFill>
                <a:srgbClr val="000000">
                  <a:tint val="75000"/>
                </a:srgbClr>
              </a:solidFill>
              <a:uFillTx/>
              <a:latin typeface="Calibri"/>
              <a:ea typeface="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</p:sldLayoutIdLst>
  <p:txStyles>
    <p:titleStyle>
      <a:lvl1pPr>
        <a:defRPr>
          <a:uFillTx/>
          <a:latin typeface="+mj-lt"/>
          <a:ea typeface="+mj-ea"/>
          <a:cs typeface="+mj-cs"/>
        </a:defRPr>
      </a:lvl1pPr>
    </p:titleStyle>
    <p:bodyStyle>
      <a:lvl1pPr marL="0">
        <a:defRPr>
          <a:uFillTx/>
          <a:latin typeface="+mn-lt"/>
          <a:ea typeface="+mn-ea"/>
          <a:cs typeface="+mn-cs"/>
        </a:defRPr>
      </a:lvl1pPr>
      <a:lvl2pPr marL="508772">
        <a:defRPr>
          <a:uFillTx/>
          <a:latin typeface="+mn-lt"/>
          <a:ea typeface="+mn-ea"/>
          <a:cs typeface="+mn-cs"/>
        </a:defRPr>
      </a:lvl2pPr>
      <a:lvl3pPr marL="1017544">
        <a:defRPr>
          <a:uFillTx/>
          <a:latin typeface="+mn-lt"/>
          <a:ea typeface="+mn-ea"/>
          <a:cs typeface="+mn-cs"/>
        </a:defRPr>
      </a:lvl3pPr>
      <a:lvl4pPr marL="1526316">
        <a:defRPr>
          <a:uFillTx/>
          <a:latin typeface="+mn-lt"/>
          <a:ea typeface="+mn-ea"/>
          <a:cs typeface="+mn-cs"/>
        </a:defRPr>
      </a:lvl4pPr>
      <a:lvl5pPr marL="2035089">
        <a:defRPr>
          <a:uFillTx/>
          <a:latin typeface="+mn-lt"/>
          <a:ea typeface="+mn-ea"/>
          <a:cs typeface="+mn-cs"/>
        </a:defRPr>
      </a:lvl5pPr>
      <a:lvl6pPr marL="2543861">
        <a:defRPr>
          <a:uFillTx/>
          <a:latin typeface="+mn-lt"/>
          <a:ea typeface="+mn-ea"/>
          <a:cs typeface="+mn-cs"/>
        </a:defRPr>
      </a:lvl6pPr>
      <a:lvl7pPr marL="3052633">
        <a:defRPr>
          <a:uFillTx/>
          <a:latin typeface="+mn-lt"/>
          <a:ea typeface="+mn-ea"/>
          <a:cs typeface="+mn-cs"/>
        </a:defRPr>
      </a:lvl7pPr>
      <a:lvl8pPr marL="3561405">
        <a:defRPr>
          <a:uFillTx/>
          <a:latin typeface="+mn-lt"/>
          <a:ea typeface="+mn-ea"/>
          <a:cs typeface="+mn-cs"/>
        </a:defRPr>
      </a:lvl8pPr>
      <a:lvl9pPr marL="4070177">
        <a:defRPr>
          <a:uFillTx/>
          <a:latin typeface="+mn-lt"/>
          <a:ea typeface="+mn-ea"/>
          <a:cs typeface="+mn-cs"/>
        </a:defRPr>
      </a:lvl9pPr>
    </p:bodyStyle>
    <p:otherStyle>
      <a:lvl1pPr marL="0">
        <a:defRPr>
          <a:uFillTx/>
          <a:latin typeface="+mn-lt"/>
          <a:ea typeface="+mn-ea"/>
          <a:cs typeface="+mn-cs"/>
        </a:defRPr>
      </a:lvl1pPr>
      <a:lvl2pPr marL="508772">
        <a:defRPr>
          <a:uFillTx/>
          <a:latin typeface="+mn-lt"/>
          <a:ea typeface="+mn-ea"/>
          <a:cs typeface="+mn-cs"/>
        </a:defRPr>
      </a:lvl2pPr>
      <a:lvl3pPr marL="1017544">
        <a:defRPr>
          <a:uFillTx/>
          <a:latin typeface="+mn-lt"/>
          <a:ea typeface="+mn-ea"/>
          <a:cs typeface="+mn-cs"/>
        </a:defRPr>
      </a:lvl3pPr>
      <a:lvl4pPr marL="1526316">
        <a:defRPr>
          <a:uFillTx/>
          <a:latin typeface="+mn-lt"/>
          <a:ea typeface="+mn-ea"/>
          <a:cs typeface="+mn-cs"/>
        </a:defRPr>
      </a:lvl4pPr>
      <a:lvl5pPr marL="2035089">
        <a:defRPr>
          <a:uFillTx/>
          <a:latin typeface="+mn-lt"/>
          <a:ea typeface="+mn-ea"/>
          <a:cs typeface="+mn-cs"/>
        </a:defRPr>
      </a:lvl5pPr>
      <a:lvl6pPr marL="2543861">
        <a:defRPr>
          <a:uFillTx/>
          <a:latin typeface="+mn-lt"/>
          <a:ea typeface="+mn-ea"/>
          <a:cs typeface="+mn-cs"/>
        </a:defRPr>
      </a:lvl6pPr>
      <a:lvl7pPr marL="3052633">
        <a:defRPr>
          <a:uFillTx/>
          <a:latin typeface="+mn-lt"/>
          <a:ea typeface="+mn-ea"/>
          <a:cs typeface="+mn-cs"/>
        </a:defRPr>
      </a:lvl7pPr>
      <a:lvl8pPr marL="3561405">
        <a:defRPr>
          <a:uFillTx/>
          <a:latin typeface="+mn-lt"/>
          <a:ea typeface="+mn-ea"/>
          <a:cs typeface="+mn-cs"/>
        </a:defRPr>
      </a:lvl8pPr>
      <a:lvl9pPr marL="4070177">
        <a:defRPr>
          <a:uFillTx/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57275" y="538163"/>
            <a:ext cx="787400" cy="576262"/>
          </a:xfrm>
          <a:prstGeom prst="rect">
            <a:avLst/>
          </a:prstGeom>
          <a:noFill/>
          <a:ln w="57150" cmpd="thickThin">
            <a:solidFill>
              <a:schemeClr val="accent1"/>
            </a:solidFill>
            <a:miter lim="800000"/>
            <a:headEnd/>
            <a:tailEnd/>
          </a:ln>
        </p:spPr>
        <p:txBody>
          <a:bodyPr vert="horz" wrap="none" lIns="52388" tIns="22225" rIns="52388" bIns="22225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Title</a:t>
            </a:r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6438" y="1636713"/>
            <a:ext cx="7904162" cy="2547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599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2pPr>
      <a:lvl3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3pPr>
      <a:lvl4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4pPr>
      <a:lvl5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5pPr>
      <a:lvl6pPr marL="4572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6pPr>
      <a:lvl7pPr marL="9144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7pPr>
      <a:lvl8pPr marL="13716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8pPr>
      <a:lvl9pPr marL="18288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9pPr>
    </p:titleStyle>
    <p:bodyStyle>
      <a:lvl1pPr marL="277813" indent="-277813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666750" indent="-222250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  <a:ea typeface="+mn-ea"/>
        </a:defRPr>
      </a:lvl2pPr>
      <a:lvl3pPr marL="1111250" indent="-222250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498600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19446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»"/>
        <a:defRPr sz="1600" b="1">
          <a:solidFill>
            <a:schemeClr val="tx1"/>
          </a:solidFill>
          <a:latin typeface="+mn-lt"/>
          <a:ea typeface="+mn-ea"/>
        </a:defRPr>
      </a:lvl5pPr>
      <a:lvl6pPr marL="24018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</a:defRPr>
      </a:lvl6pPr>
      <a:lvl7pPr marL="28590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</a:defRPr>
      </a:lvl7pPr>
      <a:lvl8pPr marL="33162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</a:defRPr>
      </a:lvl8pPr>
      <a:lvl9pPr marL="37734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57275" y="538163"/>
            <a:ext cx="787400" cy="576262"/>
          </a:xfrm>
          <a:prstGeom prst="rect">
            <a:avLst/>
          </a:prstGeom>
          <a:noFill/>
          <a:ln w="57150" cmpd="thickThin">
            <a:solidFill>
              <a:schemeClr val="accent1"/>
            </a:solidFill>
            <a:miter lim="800000"/>
            <a:headEnd/>
            <a:tailEnd/>
          </a:ln>
        </p:spPr>
        <p:txBody>
          <a:bodyPr vert="horz" wrap="none" lIns="52388" tIns="22225" rIns="52388" bIns="22225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Title</a:t>
            </a:r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6438" y="1636713"/>
            <a:ext cx="7904162" cy="2547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11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</p:sldLayoutIdLst>
  <p:txStyles>
    <p:titleStyle>
      <a:lvl1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2pPr>
      <a:lvl3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3pPr>
      <a:lvl4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4pPr>
      <a:lvl5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5pPr>
      <a:lvl6pPr marL="4572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6pPr>
      <a:lvl7pPr marL="9144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7pPr>
      <a:lvl8pPr marL="13716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8pPr>
      <a:lvl9pPr marL="18288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9pPr>
    </p:titleStyle>
    <p:bodyStyle>
      <a:lvl1pPr marL="277813" indent="-277813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666750" indent="-222250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  <a:ea typeface="+mn-ea"/>
        </a:defRPr>
      </a:lvl2pPr>
      <a:lvl3pPr marL="1111250" indent="-222250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498600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19446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»"/>
        <a:defRPr sz="1600" b="1">
          <a:solidFill>
            <a:schemeClr val="tx1"/>
          </a:solidFill>
          <a:latin typeface="+mn-lt"/>
          <a:ea typeface="+mn-ea"/>
        </a:defRPr>
      </a:lvl5pPr>
      <a:lvl6pPr marL="24018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</a:defRPr>
      </a:lvl6pPr>
      <a:lvl7pPr marL="28590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</a:defRPr>
      </a:lvl7pPr>
      <a:lvl8pPr marL="33162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</a:defRPr>
      </a:lvl8pPr>
      <a:lvl9pPr marL="37734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premium.mk.co.kr/view.php?no=21077" TargetMode="External"/><Relationship Id="rId2" Type="http://schemas.openxmlformats.org/officeDocument/2006/relationships/hyperlink" Target="http://www.newspim.com/news/view/20171031000187" TargetMode="Externa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steemit.com/kr/@sujisyndrome/2xsfd8-money" TargetMode="Externa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Cash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en.wikipedia.org/wiki/M-Pesa" TargetMode="External"/><Relationship Id="rId4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hyperlink" Target="https://en.wikipedia.org/wiki/Yap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MnQJFEVY7s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6438" y="1636713"/>
            <a:ext cx="7904162" cy="2659062"/>
          </a:xfrm>
        </p:spPr>
        <p:txBody>
          <a:bodyPr/>
          <a:lstStyle/>
          <a:p>
            <a:pPr algn="ctr">
              <a:lnSpc>
                <a:spcPct val="250000"/>
              </a:lnSpc>
              <a:buFontTx/>
              <a:buNone/>
            </a:pPr>
            <a:endParaRPr lang="ko-KR" altLang="ko-KR" sz="3600"/>
          </a:p>
          <a:p>
            <a:pPr algn="ctr">
              <a:lnSpc>
                <a:spcPct val="250000"/>
              </a:lnSpc>
              <a:buFontTx/>
              <a:buNone/>
            </a:pPr>
            <a:endParaRPr lang="ko-KR" altLang="ko-KR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title"/>
          </p:nvPr>
        </p:nvSpPr>
        <p:spPr>
          <a:xfrm>
            <a:off x="2360050" y="1553062"/>
            <a:ext cx="4546116" cy="3713775"/>
          </a:xfrm>
          <a:ln>
            <a:noFill/>
          </a:ln>
        </p:spPr>
        <p:txBody>
          <a:bodyPr lIns="92075" tIns="46038" rIns="92075" bIns="46038" anchor="ctr"/>
          <a:lstStyle/>
          <a:p>
            <a:pPr algn="ctr">
              <a:defRPr/>
            </a:pPr>
            <a:r>
              <a:rPr lang="ko-KR" altLang="en-US" sz="4000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화폐의 필수적 역할</a:t>
            </a:r>
            <a:r>
              <a:rPr lang="en-US" altLang="ko-KR" sz="4000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/>
            </a:r>
            <a:br>
              <a:rPr lang="en-US" altLang="ko-KR" sz="4000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</a:br>
            <a:r>
              <a:rPr lang="en-US" altLang="ko-KR" sz="3200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/>
            </a:r>
            <a:br>
              <a:rPr lang="en-US" altLang="ko-KR" sz="3200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</a:br>
            <a:r>
              <a:rPr lang="en-US" altLang="ko-KR" sz="2800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바탕체" pitchFamily="17" charset="-127"/>
                <a:ea typeface="바탕체" pitchFamily="17" charset="-127"/>
              </a:rPr>
              <a:t/>
            </a:r>
            <a:br>
              <a:rPr lang="en-US" altLang="ko-KR" sz="2800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바탕체" pitchFamily="17" charset="-127"/>
                <a:ea typeface="바탕체" pitchFamily="17" charset="-127"/>
              </a:rPr>
            </a:br>
            <a:r>
              <a:rPr lang="en-US" altLang="ko-KR" sz="2800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바탕체" pitchFamily="17" charset="-127"/>
                <a:ea typeface="바탕체" pitchFamily="17" charset="-127"/>
              </a:rPr>
              <a:t/>
            </a:r>
            <a:br>
              <a:rPr lang="en-US" altLang="ko-KR" sz="2800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바탕체" pitchFamily="17" charset="-127"/>
                <a:ea typeface="바탕체" pitchFamily="17" charset="-127"/>
              </a:rPr>
            </a:br>
            <a:r>
              <a:rPr lang="ko-KR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김영식</a:t>
            </a:r>
            <a:r>
              <a:rPr lang="en-US" altLang="ko-KR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/>
            </a:r>
            <a:br>
              <a:rPr lang="en-US" altLang="ko-KR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</a:br>
            <a:r>
              <a:rPr lang="en-US" altLang="ko-KR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(</a:t>
            </a:r>
            <a:r>
              <a:rPr lang="ko-KR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서울대 경제학부</a:t>
            </a:r>
            <a:r>
              <a:rPr lang="en-US" altLang="ko-KR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)</a:t>
            </a:r>
            <a:endParaRPr lang="ko-KR" altLang="ko-KR" sz="6600" dirty="0"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8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3" name="그래픽 2" descr="어류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4800" y="2744491"/>
            <a:ext cx="914400" cy="914400"/>
          </a:xfrm>
          <a:prstGeom prst="rect">
            <a:avLst/>
          </a:prstGeom>
        </p:spPr>
      </p:pic>
      <p:pic>
        <p:nvPicPr>
          <p:cNvPr id="6" name="그래픽 5" descr="돼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9089" y="4598883"/>
            <a:ext cx="914400" cy="914400"/>
          </a:xfrm>
          <a:prstGeom prst="rect">
            <a:avLst/>
          </a:prstGeom>
        </p:spPr>
      </p:pic>
      <p:pic>
        <p:nvPicPr>
          <p:cNvPr id="8" name="그래픽 7" descr="사과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2814" y="4552525"/>
            <a:ext cx="914400" cy="914400"/>
          </a:xfrm>
          <a:prstGeom prst="rect">
            <a:avLst/>
          </a:prstGeom>
        </p:spPr>
      </p:pic>
      <p:pic>
        <p:nvPicPr>
          <p:cNvPr id="10" name="그래픽 9" descr="남자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4800" y="1924533"/>
            <a:ext cx="914400" cy="914400"/>
          </a:xfrm>
          <a:prstGeom prst="rect">
            <a:avLst/>
          </a:prstGeom>
        </p:spPr>
      </p:pic>
      <p:pic>
        <p:nvPicPr>
          <p:cNvPr id="17" name="그래픽 16" descr="남자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7360" y="4962872"/>
            <a:ext cx="914400" cy="914400"/>
          </a:xfrm>
          <a:prstGeom prst="rect">
            <a:avLst/>
          </a:prstGeom>
        </p:spPr>
      </p:pic>
      <p:pic>
        <p:nvPicPr>
          <p:cNvPr id="19" name="그래픽 18" descr="남자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60232" y="4890864"/>
            <a:ext cx="914400" cy="914400"/>
          </a:xfrm>
          <a:prstGeom prst="rect">
            <a:avLst/>
          </a:prstGeom>
        </p:spPr>
      </p:pic>
      <p:sp>
        <p:nvSpPr>
          <p:cNvPr id="15" name="화살표: 오른쪽 14"/>
          <p:cNvSpPr>
            <a:spLocks/>
          </p:cNvSpPr>
          <p:nvPr/>
        </p:nvSpPr>
        <p:spPr bwMode="auto">
          <a:xfrm rot="8037171">
            <a:off x="1765991" y="3470447"/>
            <a:ext cx="2880320" cy="360006"/>
          </a:xfrm>
          <a:prstGeom prst="rightArrow">
            <a:avLst/>
          </a:prstGeom>
          <a:solidFill>
            <a:srgbClr val="00CC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22" name="화살표: 오른쪽 21"/>
          <p:cNvSpPr>
            <a:spLocks/>
          </p:cNvSpPr>
          <p:nvPr/>
        </p:nvSpPr>
        <p:spPr bwMode="auto">
          <a:xfrm>
            <a:off x="2592362" y="5452047"/>
            <a:ext cx="4030713" cy="360006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23" name="화살표: 오른쪽 22"/>
          <p:cNvSpPr>
            <a:spLocks/>
          </p:cNvSpPr>
          <p:nvPr/>
        </p:nvSpPr>
        <p:spPr bwMode="auto">
          <a:xfrm rot="13764559">
            <a:off x="4510601" y="3476462"/>
            <a:ext cx="2880320" cy="360006"/>
          </a:xfrm>
          <a:prstGeom prst="rightArrow">
            <a:avLst/>
          </a:prstGeom>
          <a:solidFill>
            <a:srgbClr val="3366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4120594" y="13705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어부</a:t>
            </a:r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6326826" y="5805264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축산업자</a:t>
            </a:r>
          </a:p>
        </p:txBody>
      </p:sp>
      <p:sp>
        <p:nvSpPr>
          <p:cNvPr id="28" name="TextBox 27"/>
          <p:cNvSpPr txBox="1">
            <a:spLocks/>
          </p:cNvSpPr>
          <p:nvPr/>
        </p:nvSpPr>
        <p:spPr>
          <a:xfrm>
            <a:off x="1513635" y="5877272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농부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래픽 3" descr="채우기 없는 활짝 웃는 얼굴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7366511" y="5050683"/>
            <a:ext cx="416242" cy="416242"/>
          </a:xfrm>
          <a:prstGeom prst="rect">
            <a:avLst/>
          </a:prstGeom>
        </p:spPr>
      </p:pic>
      <p:pic>
        <p:nvPicPr>
          <p:cNvPr id="20" name="그래픽 19" descr="채우기 없는 활짝 웃는 얼굴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1290724" y="5047736"/>
            <a:ext cx="416242" cy="416242"/>
          </a:xfrm>
          <a:prstGeom prst="rect">
            <a:avLst/>
          </a:prstGeom>
        </p:spPr>
      </p:pic>
      <p:pic>
        <p:nvPicPr>
          <p:cNvPr id="21" name="그래픽 20" descr="채우기 없는 활짝 웃는 얼굴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4815284" y="1846001"/>
            <a:ext cx="416242" cy="416242"/>
          </a:xfrm>
          <a:prstGeom prst="rect">
            <a:avLst/>
          </a:prstGeom>
        </p:spPr>
      </p:pic>
      <p:sp>
        <p:nvSpPr>
          <p:cNvPr id="2" name="TextBox 1"/>
          <p:cNvSpPr txBox="1">
            <a:spLocks/>
          </p:cNvSpPr>
          <p:nvPr/>
        </p:nvSpPr>
        <p:spPr>
          <a:xfrm>
            <a:off x="4120593" y="38423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수요</a:t>
            </a:r>
          </a:p>
        </p:txBody>
      </p:sp>
      <p:pic>
        <p:nvPicPr>
          <p:cNvPr id="9" name="그래픽 8" descr="학위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28433" y="4032008"/>
            <a:ext cx="914400" cy="914400"/>
          </a:xfrm>
          <a:prstGeom prst="rect">
            <a:avLst/>
          </a:prstGeom>
        </p:spPr>
      </p:pic>
      <p:sp>
        <p:nvSpPr>
          <p:cNvPr id="11" name="TextBox 10"/>
          <p:cNvSpPr txBox="1">
            <a:spLocks/>
          </p:cNvSpPr>
          <p:nvPr/>
        </p:nvSpPr>
        <p:spPr>
          <a:xfrm>
            <a:off x="6588224" y="3348861"/>
            <a:ext cx="134203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차용증서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비양도성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2" name="그래픽 11" descr="목록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63888" y="1830142"/>
            <a:ext cx="677297" cy="677297"/>
          </a:xfrm>
          <a:prstGeom prst="rect">
            <a:avLst/>
          </a:prstGeom>
        </p:spPr>
      </p:pic>
      <p:pic>
        <p:nvPicPr>
          <p:cNvPr id="26" name="그래픽 25" descr="목록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2492" y="5461585"/>
            <a:ext cx="677297" cy="677297"/>
          </a:xfrm>
          <a:prstGeom prst="rect">
            <a:avLst/>
          </a:prstGeom>
        </p:spPr>
      </p:pic>
      <p:pic>
        <p:nvPicPr>
          <p:cNvPr id="27" name="그래픽 26" descr="목록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52227" y="5360123"/>
            <a:ext cx="677297" cy="677297"/>
          </a:xfrm>
          <a:prstGeom prst="rect">
            <a:avLst/>
          </a:prstGeom>
        </p:spPr>
      </p:pic>
      <p:sp>
        <p:nvSpPr>
          <p:cNvPr id="13" name="TextBox 12"/>
          <p:cNvSpPr txBox="1">
            <a:spLocks/>
          </p:cNvSpPr>
          <p:nvPr/>
        </p:nvSpPr>
        <p:spPr>
          <a:xfrm>
            <a:off x="2353300" y="192453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거래장부</a:t>
            </a: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 bwMode="auto">
          <a:xfrm>
            <a:off x="395288" y="764704"/>
            <a:ext cx="8596312" cy="4591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>
            <a:lvl1pPr marL="277813" indent="-277813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66750" indent="-222250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uFillTx/>
                <a:latin typeface="+mn-lt"/>
                <a:ea typeface="+mn-ea"/>
              </a:defRPr>
            </a:lvl2pPr>
            <a:lvl3pPr marL="1111250" indent="-222250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uFillTx/>
                <a:latin typeface="+mn-lt"/>
                <a:ea typeface="+mn-ea"/>
              </a:defRPr>
            </a:lvl3pPr>
            <a:lvl4pPr marL="1498600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uFillTx/>
                <a:latin typeface="+mn-lt"/>
                <a:ea typeface="+mn-ea"/>
              </a:defRPr>
            </a:lvl4pPr>
            <a:lvl5pPr marL="19446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5pPr>
            <a:lvl6pPr marL="24018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6pPr>
            <a:lvl7pPr marL="28590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7pPr>
            <a:lvl8pPr marL="33162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8pPr>
            <a:lvl9pPr marL="37734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9966FF"/>
              </a:buClr>
              <a:buFontTx/>
              <a:buNone/>
              <a:defRPr>
                <a:uFillTx/>
              </a:defRPr>
            </a:pP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양자 간 불완전 계약이행 </a:t>
            </a:r>
            <a:r>
              <a:rPr lang="en-US" altLang="ko-KR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&amp;</a:t>
            </a: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완전</a:t>
            </a:r>
            <a:r>
              <a:rPr lang="en-US" altLang="ko-KR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기록</a:t>
            </a:r>
            <a:r>
              <a:rPr lang="en-US" altLang="ko-KR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(complete record keeping)</a:t>
            </a: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A4B90963-A184-4803-9E11-6DD4E23FE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화폐의 본질과 속성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7 L 0.1 0.26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131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037E-7 L -0.13264 -0.1877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32" y="-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-0.39739 0.0016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78" y="6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48148E-6 L 0.39756 -0.0016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7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757 -0.00162 L 0.19497 -0.2636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61" y="-1305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64 -0.18773 L 0.06788 0.0826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1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3" name="그래픽 2" descr="어류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4800" y="2744491"/>
            <a:ext cx="914400" cy="914400"/>
          </a:xfrm>
          <a:prstGeom prst="rect">
            <a:avLst/>
          </a:prstGeom>
        </p:spPr>
      </p:pic>
      <p:pic>
        <p:nvPicPr>
          <p:cNvPr id="6" name="그래픽 5" descr="돼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9089" y="4598883"/>
            <a:ext cx="914400" cy="914400"/>
          </a:xfrm>
          <a:prstGeom prst="rect">
            <a:avLst/>
          </a:prstGeom>
        </p:spPr>
      </p:pic>
      <p:pic>
        <p:nvPicPr>
          <p:cNvPr id="8" name="그래픽 7" descr="사과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2814" y="4552525"/>
            <a:ext cx="914400" cy="914400"/>
          </a:xfrm>
          <a:prstGeom prst="rect">
            <a:avLst/>
          </a:prstGeom>
        </p:spPr>
      </p:pic>
      <p:pic>
        <p:nvPicPr>
          <p:cNvPr id="10" name="그래픽 9" descr="남자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4800" y="1924533"/>
            <a:ext cx="914400" cy="914400"/>
          </a:xfrm>
          <a:prstGeom prst="rect">
            <a:avLst/>
          </a:prstGeom>
        </p:spPr>
      </p:pic>
      <p:pic>
        <p:nvPicPr>
          <p:cNvPr id="17" name="그래픽 16" descr="남자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7360" y="4962872"/>
            <a:ext cx="914400" cy="914400"/>
          </a:xfrm>
          <a:prstGeom prst="rect">
            <a:avLst/>
          </a:prstGeom>
        </p:spPr>
      </p:pic>
      <p:pic>
        <p:nvPicPr>
          <p:cNvPr id="19" name="그래픽 18" descr="남자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60232" y="4890864"/>
            <a:ext cx="914400" cy="914400"/>
          </a:xfrm>
          <a:prstGeom prst="rect">
            <a:avLst/>
          </a:prstGeom>
        </p:spPr>
      </p:pic>
      <p:sp>
        <p:nvSpPr>
          <p:cNvPr id="15" name="화살표: 오른쪽 14"/>
          <p:cNvSpPr>
            <a:spLocks/>
          </p:cNvSpPr>
          <p:nvPr/>
        </p:nvSpPr>
        <p:spPr bwMode="auto">
          <a:xfrm rot="8037171">
            <a:off x="1765991" y="3470447"/>
            <a:ext cx="2880320" cy="360006"/>
          </a:xfrm>
          <a:prstGeom prst="rightArrow">
            <a:avLst/>
          </a:prstGeom>
          <a:solidFill>
            <a:srgbClr val="00CC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22" name="화살표: 오른쪽 21"/>
          <p:cNvSpPr>
            <a:spLocks/>
          </p:cNvSpPr>
          <p:nvPr/>
        </p:nvSpPr>
        <p:spPr bwMode="auto">
          <a:xfrm>
            <a:off x="2592362" y="5452047"/>
            <a:ext cx="4030713" cy="360006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23" name="화살표: 오른쪽 22"/>
          <p:cNvSpPr>
            <a:spLocks/>
          </p:cNvSpPr>
          <p:nvPr/>
        </p:nvSpPr>
        <p:spPr bwMode="auto">
          <a:xfrm rot="13764559">
            <a:off x="4510601" y="3476462"/>
            <a:ext cx="2880320" cy="360006"/>
          </a:xfrm>
          <a:prstGeom prst="rightArrow">
            <a:avLst/>
          </a:prstGeom>
          <a:solidFill>
            <a:srgbClr val="3366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4120594" y="13705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어부</a:t>
            </a:r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6326826" y="5805264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축산업자</a:t>
            </a:r>
          </a:p>
        </p:txBody>
      </p:sp>
      <p:sp>
        <p:nvSpPr>
          <p:cNvPr id="28" name="TextBox 27"/>
          <p:cNvSpPr txBox="1">
            <a:spLocks/>
          </p:cNvSpPr>
          <p:nvPr/>
        </p:nvSpPr>
        <p:spPr>
          <a:xfrm>
            <a:off x="1511168" y="5877272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농부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래픽 3" descr="채우기 없는 활짝 웃는 얼굴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7366511" y="5050683"/>
            <a:ext cx="416242" cy="416242"/>
          </a:xfrm>
          <a:prstGeom prst="rect">
            <a:avLst/>
          </a:prstGeom>
        </p:spPr>
      </p:pic>
      <p:pic>
        <p:nvPicPr>
          <p:cNvPr id="20" name="그래픽 19" descr="채우기 없는 활짝 웃는 얼굴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1290724" y="5047736"/>
            <a:ext cx="416242" cy="416242"/>
          </a:xfrm>
          <a:prstGeom prst="rect">
            <a:avLst/>
          </a:prstGeom>
        </p:spPr>
      </p:pic>
      <p:pic>
        <p:nvPicPr>
          <p:cNvPr id="21" name="그래픽 20" descr="채우기 없는 활짝 웃는 얼굴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4815284" y="1846001"/>
            <a:ext cx="416242" cy="416242"/>
          </a:xfrm>
          <a:prstGeom prst="rect">
            <a:avLst/>
          </a:prstGeom>
        </p:spPr>
      </p:pic>
      <p:sp>
        <p:nvSpPr>
          <p:cNvPr id="2" name="TextBox 1"/>
          <p:cNvSpPr txBox="1">
            <a:spLocks/>
          </p:cNvSpPr>
          <p:nvPr/>
        </p:nvSpPr>
        <p:spPr>
          <a:xfrm>
            <a:off x="4120593" y="38423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수요</a:t>
            </a:r>
          </a:p>
        </p:txBody>
      </p:sp>
      <p:pic>
        <p:nvPicPr>
          <p:cNvPr id="9" name="그래픽 8" descr="학위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28433" y="4032008"/>
            <a:ext cx="914400" cy="914400"/>
          </a:xfrm>
          <a:prstGeom prst="rect">
            <a:avLst/>
          </a:prstGeom>
        </p:spPr>
      </p:pic>
      <p:sp>
        <p:nvSpPr>
          <p:cNvPr id="11" name="TextBox 10"/>
          <p:cNvSpPr txBox="1">
            <a:spLocks/>
          </p:cNvSpPr>
          <p:nvPr/>
        </p:nvSpPr>
        <p:spPr>
          <a:xfrm>
            <a:off x="6561823" y="3492877"/>
            <a:ext cx="117852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차용증서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양도성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395288" y="764704"/>
            <a:ext cx="8424862" cy="4591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>
            <a:lvl1pPr marL="277813" indent="-277813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66750" indent="-222250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uFillTx/>
                <a:latin typeface="+mn-lt"/>
                <a:ea typeface="+mn-ea"/>
              </a:defRPr>
            </a:lvl2pPr>
            <a:lvl3pPr marL="1111250" indent="-222250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uFillTx/>
                <a:latin typeface="+mn-lt"/>
                <a:ea typeface="+mn-ea"/>
              </a:defRPr>
            </a:lvl3pPr>
            <a:lvl4pPr marL="1498600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uFillTx/>
                <a:latin typeface="+mn-lt"/>
                <a:ea typeface="+mn-ea"/>
              </a:defRPr>
            </a:lvl4pPr>
            <a:lvl5pPr marL="19446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5pPr>
            <a:lvl6pPr marL="24018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6pPr>
            <a:lvl7pPr marL="28590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7pPr>
            <a:lvl8pPr marL="33162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8pPr>
            <a:lvl9pPr marL="37734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9966FF"/>
              </a:buClr>
              <a:buFontTx/>
              <a:buNone/>
              <a:defRPr>
                <a:uFillTx/>
              </a:defRPr>
            </a:pP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다자 간 계약이행</a:t>
            </a:r>
            <a:r>
              <a:rPr lang="en-US" altLang="ko-KR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(multilateral commitment)  </a:t>
            </a: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CF80965-7BAA-4E56-9A75-954EC906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화폐의 본질과 속성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.1 0.26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131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037E-7 L -0.13264 -0.1877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32" y="-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64 -0.18773 L -0.3276 0.0759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31" y="1282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44444E-6 L 0.19497 -0.2636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-1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761 0.07593 L 0.06788 0.0826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65" y="30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-0.39548 -0.0067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66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3" name="그래픽 2" descr="어류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4800" y="2744491"/>
            <a:ext cx="914400" cy="914400"/>
          </a:xfrm>
          <a:prstGeom prst="rect">
            <a:avLst/>
          </a:prstGeom>
        </p:spPr>
      </p:pic>
      <p:pic>
        <p:nvPicPr>
          <p:cNvPr id="6" name="그래픽 5" descr="돼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9089" y="4598883"/>
            <a:ext cx="914400" cy="914400"/>
          </a:xfrm>
          <a:prstGeom prst="rect">
            <a:avLst/>
          </a:prstGeom>
        </p:spPr>
      </p:pic>
      <p:pic>
        <p:nvPicPr>
          <p:cNvPr id="8" name="그래픽 7" descr="사과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2814" y="4552525"/>
            <a:ext cx="914400" cy="914400"/>
          </a:xfrm>
          <a:prstGeom prst="rect">
            <a:avLst/>
          </a:prstGeom>
        </p:spPr>
      </p:pic>
      <p:pic>
        <p:nvPicPr>
          <p:cNvPr id="10" name="그래픽 9" descr="남자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4800" y="1924533"/>
            <a:ext cx="914400" cy="914400"/>
          </a:xfrm>
          <a:prstGeom prst="rect">
            <a:avLst/>
          </a:prstGeom>
        </p:spPr>
      </p:pic>
      <p:pic>
        <p:nvPicPr>
          <p:cNvPr id="17" name="그래픽 16" descr="남자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7360" y="4962872"/>
            <a:ext cx="914400" cy="914400"/>
          </a:xfrm>
          <a:prstGeom prst="rect">
            <a:avLst/>
          </a:prstGeom>
        </p:spPr>
      </p:pic>
      <p:pic>
        <p:nvPicPr>
          <p:cNvPr id="19" name="그래픽 18" descr="남자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60232" y="4890864"/>
            <a:ext cx="914400" cy="914400"/>
          </a:xfrm>
          <a:prstGeom prst="rect">
            <a:avLst/>
          </a:prstGeom>
        </p:spPr>
      </p:pic>
      <p:sp>
        <p:nvSpPr>
          <p:cNvPr id="15" name="화살표: 오른쪽 14"/>
          <p:cNvSpPr>
            <a:spLocks/>
          </p:cNvSpPr>
          <p:nvPr/>
        </p:nvSpPr>
        <p:spPr bwMode="auto">
          <a:xfrm rot="8037171">
            <a:off x="1765991" y="3470447"/>
            <a:ext cx="2880320" cy="360006"/>
          </a:xfrm>
          <a:prstGeom prst="rightArrow">
            <a:avLst/>
          </a:prstGeom>
          <a:solidFill>
            <a:srgbClr val="00CC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22" name="화살표: 오른쪽 21"/>
          <p:cNvSpPr>
            <a:spLocks/>
          </p:cNvSpPr>
          <p:nvPr/>
        </p:nvSpPr>
        <p:spPr bwMode="auto">
          <a:xfrm>
            <a:off x="2592362" y="5452047"/>
            <a:ext cx="4030713" cy="360006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23" name="화살표: 오른쪽 22"/>
          <p:cNvSpPr>
            <a:spLocks/>
          </p:cNvSpPr>
          <p:nvPr/>
        </p:nvSpPr>
        <p:spPr bwMode="auto">
          <a:xfrm rot="13764559">
            <a:off x="4510601" y="3476462"/>
            <a:ext cx="2880320" cy="360006"/>
          </a:xfrm>
          <a:prstGeom prst="rightArrow">
            <a:avLst/>
          </a:prstGeom>
          <a:solidFill>
            <a:srgbClr val="3366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4120594" y="13705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어부</a:t>
            </a:r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6326826" y="5805264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축산업자</a:t>
            </a:r>
          </a:p>
        </p:txBody>
      </p:sp>
      <p:sp>
        <p:nvSpPr>
          <p:cNvPr id="28" name="TextBox 27"/>
          <p:cNvSpPr txBox="1">
            <a:spLocks/>
          </p:cNvSpPr>
          <p:nvPr/>
        </p:nvSpPr>
        <p:spPr>
          <a:xfrm>
            <a:off x="1511168" y="5877272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농부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래픽 3" descr="채우기 없는 활짝 웃는 얼굴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7366511" y="5050683"/>
            <a:ext cx="416242" cy="416242"/>
          </a:xfrm>
          <a:prstGeom prst="rect">
            <a:avLst/>
          </a:prstGeom>
        </p:spPr>
      </p:pic>
      <p:pic>
        <p:nvPicPr>
          <p:cNvPr id="20" name="그래픽 19" descr="채우기 없는 활짝 웃는 얼굴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1290724" y="5047736"/>
            <a:ext cx="416242" cy="416242"/>
          </a:xfrm>
          <a:prstGeom prst="rect">
            <a:avLst/>
          </a:prstGeom>
        </p:spPr>
      </p:pic>
      <p:pic>
        <p:nvPicPr>
          <p:cNvPr id="21" name="그래픽 20" descr="채우기 없는 활짝 웃는 얼굴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4815284" y="1846001"/>
            <a:ext cx="416242" cy="416242"/>
          </a:xfrm>
          <a:prstGeom prst="rect">
            <a:avLst/>
          </a:prstGeom>
        </p:spPr>
      </p:pic>
      <p:sp>
        <p:nvSpPr>
          <p:cNvPr id="2" name="TextBox 1"/>
          <p:cNvSpPr txBox="1">
            <a:spLocks/>
          </p:cNvSpPr>
          <p:nvPr/>
        </p:nvSpPr>
        <p:spPr>
          <a:xfrm>
            <a:off x="4120593" y="38423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수요</a:t>
            </a:r>
          </a:p>
        </p:txBody>
      </p:sp>
      <p:pic>
        <p:nvPicPr>
          <p:cNvPr id="9" name="그래픽 8" descr="학위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28433" y="4032008"/>
            <a:ext cx="914400" cy="914400"/>
          </a:xfrm>
          <a:prstGeom prst="rect">
            <a:avLst/>
          </a:prstGeom>
        </p:spPr>
      </p:pic>
      <p:sp>
        <p:nvSpPr>
          <p:cNvPr id="11" name="TextBox 10"/>
          <p:cNvSpPr txBox="1">
            <a:spLocks/>
          </p:cNvSpPr>
          <p:nvPr/>
        </p:nvSpPr>
        <p:spPr>
          <a:xfrm>
            <a:off x="6561823" y="3492877"/>
            <a:ext cx="117852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차용증서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양도성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4" name="그래픽 23" descr="목록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63888" y="1830142"/>
            <a:ext cx="677297" cy="677297"/>
          </a:xfrm>
          <a:prstGeom prst="rect">
            <a:avLst/>
          </a:prstGeom>
        </p:spPr>
      </p:pic>
      <p:pic>
        <p:nvPicPr>
          <p:cNvPr id="26" name="그래픽 25" descr="목록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2492" y="5461585"/>
            <a:ext cx="677297" cy="677297"/>
          </a:xfrm>
          <a:prstGeom prst="rect">
            <a:avLst/>
          </a:prstGeom>
        </p:spPr>
      </p:pic>
      <p:pic>
        <p:nvPicPr>
          <p:cNvPr id="27" name="그래픽 26" descr="목록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52227" y="5360123"/>
            <a:ext cx="677297" cy="677297"/>
          </a:xfrm>
          <a:prstGeom prst="rect">
            <a:avLst/>
          </a:prstGeom>
        </p:spPr>
      </p:pic>
      <p:sp>
        <p:nvSpPr>
          <p:cNvPr id="29" name="TextBox 28"/>
          <p:cNvSpPr txBox="1">
            <a:spLocks/>
          </p:cNvSpPr>
          <p:nvPr/>
        </p:nvSpPr>
        <p:spPr>
          <a:xfrm>
            <a:off x="2353300" y="192453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거래장부</a:t>
            </a:r>
          </a:p>
        </p:txBody>
      </p:sp>
      <p:sp>
        <p:nvSpPr>
          <p:cNvPr id="30" name="Rectangle 2"/>
          <p:cNvSpPr txBox="1">
            <a:spLocks noChangeArrowheads="1"/>
          </p:cNvSpPr>
          <p:nvPr/>
        </p:nvSpPr>
        <p:spPr bwMode="auto">
          <a:xfrm>
            <a:off x="395288" y="764704"/>
            <a:ext cx="8672512" cy="4591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>
            <a:lvl1pPr marL="277813" indent="-277813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66750" indent="-222250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uFillTx/>
                <a:latin typeface="+mn-lt"/>
                <a:ea typeface="+mn-ea"/>
              </a:defRPr>
            </a:lvl2pPr>
            <a:lvl3pPr marL="1111250" indent="-222250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uFillTx/>
                <a:latin typeface="+mn-lt"/>
                <a:ea typeface="+mn-ea"/>
              </a:defRPr>
            </a:lvl3pPr>
            <a:lvl4pPr marL="1498600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uFillTx/>
                <a:latin typeface="+mn-lt"/>
                <a:ea typeface="+mn-ea"/>
              </a:defRPr>
            </a:lvl4pPr>
            <a:lvl5pPr marL="19446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5pPr>
            <a:lvl6pPr marL="24018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6pPr>
            <a:lvl7pPr marL="28590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7pPr>
            <a:lvl8pPr marL="33162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8pPr>
            <a:lvl9pPr marL="37734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9966FF"/>
              </a:buClr>
              <a:buFontTx/>
              <a:buNone/>
              <a:defRPr>
                <a:uFillTx/>
              </a:defRPr>
            </a:pP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다자 간 불완전 계약이행 </a:t>
            </a:r>
            <a:r>
              <a:rPr lang="en-US" altLang="ko-KR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&amp;</a:t>
            </a: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완전</a:t>
            </a:r>
            <a:r>
              <a:rPr lang="en-US" altLang="ko-KR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기록 </a:t>
            </a:r>
            <a:r>
              <a:rPr lang="en-US" altLang="ko-KR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(complete record keeping)</a:t>
            </a: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CD2918A0-18D9-4E2B-9CB8-A3A3A04F2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화폐의 본질과 속성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.1 0.26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131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037E-7 L -0.13264 -0.1877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32" y="-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64 -0.18773 L -0.3276 0.0759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31" y="1282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44444E-6 L 0.19497 -0.2636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-1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761 0.07593 L 0.06788 0.0826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65" y="30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-0.39548 -0.0067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66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3" name="그래픽 2" descr="어류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4800" y="2744491"/>
            <a:ext cx="914400" cy="914400"/>
          </a:xfrm>
          <a:prstGeom prst="rect">
            <a:avLst/>
          </a:prstGeom>
        </p:spPr>
      </p:pic>
      <p:pic>
        <p:nvPicPr>
          <p:cNvPr id="6" name="그래픽 5" descr="돼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9089" y="4598883"/>
            <a:ext cx="914400" cy="914400"/>
          </a:xfrm>
          <a:prstGeom prst="rect">
            <a:avLst/>
          </a:prstGeom>
        </p:spPr>
      </p:pic>
      <p:pic>
        <p:nvPicPr>
          <p:cNvPr id="8" name="그래픽 7" descr="사과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2814" y="4552525"/>
            <a:ext cx="914400" cy="914400"/>
          </a:xfrm>
          <a:prstGeom prst="rect">
            <a:avLst/>
          </a:prstGeom>
        </p:spPr>
      </p:pic>
      <p:pic>
        <p:nvPicPr>
          <p:cNvPr id="10" name="그래픽 9" descr="남자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4800" y="1924533"/>
            <a:ext cx="914400" cy="914400"/>
          </a:xfrm>
          <a:prstGeom prst="rect">
            <a:avLst/>
          </a:prstGeom>
        </p:spPr>
      </p:pic>
      <p:pic>
        <p:nvPicPr>
          <p:cNvPr id="17" name="그래픽 16" descr="남자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7360" y="4962872"/>
            <a:ext cx="914400" cy="914400"/>
          </a:xfrm>
          <a:prstGeom prst="rect">
            <a:avLst/>
          </a:prstGeom>
        </p:spPr>
      </p:pic>
      <p:pic>
        <p:nvPicPr>
          <p:cNvPr id="19" name="그래픽 18" descr="남자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60232" y="4890864"/>
            <a:ext cx="914400" cy="914400"/>
          </a:xfrm>
          <a:prstGeom prst="rect">
            <a:avLst/>
          </a:prstGeom>
        </p:spPr>
      </p:pic>
      <p:sp>
        <p:nvSpPr>
          <p:cNvPr id="15" name="화살표: 오른쪽 14"/>
          <p:cNvSpPr>
            <a:spLocks/>
          </p:cNvSpPr>
          <p:nvPr/>
        </p:nvSpPr>
        <p:spPr bwMode="auto">
          <a:xfrm rot="8037171">
            <a:off x="1765991" y="3470447"/>
            <a:ext cx="2880320" cy="360006"/>
          </a:xfrm>
          <a:prstGeom prst="rightArrow">
            <a:avLst/>
          </a:prstGeom>
          <a:solidFill>
            <a:srgbClr val="00CC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22" name="화살표: 오른쪽 21"/>
          <p:cNvSpPr>
            <a:spLocks/>
          </p:cNvSpPr>
          <p:nvPr/>
        </p:nvSpPr>
        <p:spPr bwMode="auto">
          <a:xfrm>
            <a:off x="2592362" y="5452047"/>
            <a:ext cx="4030713" cy="360006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23" name="화살표: 오른쪽 22"/>
          <p:cNvSpPr>
            <a:spLocks/>
          </p:cNvSpPr>
          <p:nvPr/>
        </p:nvSpPr>
        <p:spPr bwMode="auto">
          <a:xfrm rot="13764559">
            <a:off x="4510601" y="3476462"/>
            <a:ext cx="2880320" cy="360006"/>
          </a:xfrm>
          <a:prstGeom prst="rightArrow">
            <a:avLst/>
          </a:prstGeom>
          <a:solidFill>
            <a:srgbClr val="3366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4120594" y="13705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어부</a:t>
            </a:r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6326826" y="5805264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축산업자</a:t>
            </a:r>
          </a:p>
        </p:txBody>
      </p:sp>
      <p:sp>
        <p:nvSpPr>
          <p:cNvPr id="28" name="TextBox 27"/>
          <p:cNvSpPr txBox="1">
            <a:spLocks/>
          </p:cNvSpPr>
          <p:nvPr/>
        </p:nvSpPr>
        <p:spPr>
          <a:xfrm>
            <a:off x="1513635" y="5877272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농부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래픽 3" descr="채우기 없는 활짝 웃는 얼굴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7366511" y="5050683"/>
            <a:ext cx="416242" cy="416242"/>
          </a:xfrm>
          <a:prstGeom prst="rect">
            <a:avLst/>
          </a:prstGeom>
        </p:spPr>
      </p:pic>
      <p:pic>
        <p:nvPicPr>
          <p:cNvPr id="20" name="그래픽 19" descr="채우기 없는 활짝 웃는 얼굴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1290724" y="5047736"/>
            <a:ext cx="416242" cy="416242"/>
          </a:xfrm>
          <a:prstGeom prst="rect">
            <a:avLst/>
          </a:prstGeom>
        </p:spPr>
      </p:pic>
      <p:pic>
        <p:nvPicPr>
          <p:cNvPr id="21" name="그래픽 20" descr="채우기 없는 활짝 웃는 얼굴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4815284" y="1846001"/>
            <a:ext cx="416242" cy="416242"/>
          </a:xfrm>
          <a:prstGeom prst="rect">
            <a:avLst/>
          </a:prstGeom>
        </p:spPr>
      </p:pic>
      <p:sp>
        <p:nvSpPr>
          <p:cNvPr id="2" name="TextBox 1"/>
          <p:cNvSpPr txBox="1">
            <a:spLocks/>
          </p:cNvSpPr>
          <p:nvPr/>
        </p:nvSpPr>
        <p:spPr>
          <a:xfrm>
            <a:off x="4120593" y="38423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수요</a:t>
            </a:r>
          </a:p>
        </p:txBody>
      </p:sp>
      <p:pic>
        <p:nvPicPr>
          <p:cNvPr id="9" name="그래픽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28433" y="4278498"/>
            <a:ext cx="914400" cy="421419"/>
          </a:xfrm>
          <a:prstGeom prst="rect">
            <a:avLst/>
          </a:prstGeom>
        </p:spPr>
      </p:pic>
      <p:sp>
        <p:nvSpPr>
          <p:cNvPr id="11" name="TextBox 10"/>
          <p:cNvSpPr txBox="1">
            <a:spLocks/>
          </p:cNvSpPr>
          <p:nvPr/>
        </p:nvSpPr>
        <p:spPr>
          <a:xfrm>
            <a:off x="6423304" y="3361616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</a:t>
            </a: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395288" y="764704"/>
            <a:ext cx="8065318" cy="4591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>
            <a:lvl1pPr marL="277813" indent="-277813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66750" indent="-222250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uFillTx/>
                <a:latin typeface="+mn-lt"/>
                <a:ea typeface="+mn-ea"/>
              </a:defRPr>
            </a:lvl2pPr>
            <a:lvl3pPr marL="1111250" indent="-222250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uFillTx/>
                <a:latin typeface="+mn-lt"/>
                <a:ea typeface="+mn-ea"/>
              </a:defRPr>
            </a:lvl3pPr>
            <a:lvl4pPr marL="1498600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uFillTx/>
                <a:latin typeface="+mn-lt"/>
                <a:ea typeface="+mn-ea"/>
              </a:defRPr>
            </a:lvl4pPr>
            <a:lvl5pPr marL="19446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5pPr>
            <a:lvl6pPr marL="24018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6pPr>
            <a:lvl7pPr marL="28590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7pPr>
            <a:lvl8pPr marL="33162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8pPr>
            <a:lvl9pPr marL="37734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9966FF"/>
              </a:buClr>
              <a:buFontTx/>
              <a:buNone/>
              <a:defRPr>
                <a:uFillTx/>
              </a:defRPr>
            </a:pP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불완전 계약이행 </a:t>
            </a:r>
            <a:r>
              <a:rPr lang="en-US" altLang="ko-KR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&amp;</a:t>
            </a: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불완전</a:t>
            </a:r>
            <a:r>
              <a:rPr lang="en-US" altLang="ko-KR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기록 </a:t>
            </a:r>
            <a:r>
              <a:rPr lang="en-US" altLang="ko-KR" sz="24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&amp;</a:t>
            </a:r>
            <a:r>
              <a:rPr lang="ko-KR" altLang="en-US" sz="24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법정화폐</a:t>
            </a: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97D5EA5-FB82-4235-945A-26A550411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화폐의 본질과 속성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.1 0.26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131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037E-7 L -0.13264 -0.1877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32" y="-930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64 -0.18773 L -0.3276 0.0759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31" y="1282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44444E-6 L 0.19497 -0.2636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-1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761 0.07593 L 0.06788 0.0826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65" y="30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-0.39548 -0.0067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66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720224"/>
            <a:ext cx="8470416" cy="544508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(1) “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불신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”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은 모든 화폐의 근원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(Evil is the root of all money)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일반적으로 구매자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(buyer)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와 판매자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(seller)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간 시차를 둔 대차거래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(intertemporal trade)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에서 사후적으로 완전한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채무이행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(full commitment)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을 보장하지 못하는 신뢰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(trust)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문제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가 존재함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.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이때 구매자가 판매자로부터 받은 재화의 대가로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정부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또는 중앙은행에 의해 신뢰가 형성되어 있는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)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화폐를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	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지급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한다면 거래가 성사될 수 있을 것임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.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buFont typeface="Symbol" panose="05050102010706020507" pitchFamily="18" charset="2"/>
              <a:buChar char="Þ"/>
              <a:defRPr>
                <a:uFillTx/>
              </a:defRPr>
            </a:pP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신뢰 문제가 없다면 화폐 또한 반드시 필요하지 않다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는 것을  의미한다는 점에서 “불신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(distrust)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이 화폐의 근원” 이라는 것임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196752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07155E8-5ACF-43DB-B063-655D16342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화폐의 본질과 속성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1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692696"/>
            <a:ext cx="8424862" cy="5814412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(2) 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화폐는 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“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기억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” (Money is memory) 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구매자와 판매자 간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대차거래 기록이 모든 사람들 사이에 공적으로 유지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∙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관리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될 수 있다면 채무불이행 시 이 기록에 근거하여 처벌을 받게 될 것이므로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의도적 채무불이행과 같은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신뢰의 문제는 해결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될 수 있음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.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그러나 이러한 공적 거래 기록이 없는 상황에서는 판매자가 구매자로부터 받은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화폐가 과거  판매자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∙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구매자 간 거래의 증거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이기 때문에 실질적으로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공적 거래 기록을 대체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할 수 있음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.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buFont typeface="Symbol" panose="05050102010706020507" pitchFamily="18" charset="2"/>
              <a:buChar char="Þ"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화폐가 공적 거래 장부 또는 </a:t>
            </a:r>
            <a:r>
              <a:rPr lang="ko-KR" alt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거래기억의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역할을 함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일반적으로 공적 거래 기록의 유지 및 관리가 불완전하거나 비용이 발생하고 화폐 보유도 기회비용이 수반되기 때문에 공적 거래 기록을 이용한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신용거래와 화폐가 각각 서로를 완전히 대체하기 보다는 상호 공존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하는 것이 보통임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. </a:t>
            </a:r>
            <a:endParaRPr lang="ko-KR" altLang="ko-KR" sz="2400" dirty="0">
              <a:solidFill>
                <a:srgbClr val="9966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167079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5B3C304-7E55-4FE8-B557-1264922F4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화폐의 본질과 속성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1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1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Line 3"/>
          <p:cNvSpPr>
            <a:spLocks noChangeShapeType="1"/>
          </p:cNvSpPr>
          <p:nvPr/>
        </p:nvSpPr>
        <p:spPr bwMode="auto">
          <a:xfrm flipV="1">
            <a:off x="611560" y="1297336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9552" y="776204"/>
            <a:ext cx="8208912" cy="564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(3)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화폐의 역사와 신뢰 문제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금속화폐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The oldest method to resolve the trust problem among strangers is by minting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coins in precious metals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 </a:t>
            </a: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Trust in coins was also increased when the king in most countries, promised to accept his own coins as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payment for tax collection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and so on. </a:t>
            </a: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In this way, the holder of a coin knew that the money could be used in the future at a particular value and that in a worst case scenario, if the king broke his promise, the coins had a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metal value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  “debasement”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3B65A44-1472-462D-A71B-DBEAD852E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화폐의 본질과 속성</a:t>
            </a:r>
          </a:p>
        </p:txBody>
      </p:sp>
    </p:spTree>
    <p:extLst>
      <p:ext uri="{BB962C8B-B14F-4D97-AF65-F5344CB8AC3E}">
        <p14:creationId xmlns:p14="http://schemas.microsoft.com/office/powerpoint/2010/main" val="20023829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Line 3"/>
          <p:cNvSpPr>
            <a:spLocks noChangeShapeType="1"/>
          </p:cNvSpPr>
          <p:nvPr/>
        </p:nvSpPr>
        <p:spPr bwMode="auto">
          <a:xfrm flipV="1">
            <a:off x="611560" y="1297336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9552" y="776204"/>
            <a:ext cx="8208912" cy="46571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(3) </a:t>
            </a:r>
            <a:r>
              <a:rPr lang="ko-KR" altLang="en-US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화폐의 역사와 신뢰 문제</a:t>
            </a: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: </a:t>
            </a:r>
            <a:r>
              <a:rPr lang="ko-KR" altLang="en-US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은행권</a:t>
            </a: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(bank note)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The trust was then shifted from the precious metals in the coin to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commercial banks storing the precious metals and issuing paper banknote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that can be redeemed for precious metals. </a:t>
            </a: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Once a bank had begun issuing more banknotes than they had covered for in precious metals,  distrust began to spread and people wanted to redeem their banknotes for precious metals, leading to a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bank run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D0CB9B-A904-4564-8AAE-E9D08E29E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화폐의 본질과 속성</a:t>
            </a:r>
          </a:p>
        </p:txBody>
      </p:sp>
    </p:spTree>
    <p:extLst>
      <p:ext uri="{BB962C8B-B14F-4D97-AF65-F5344CB8AC3E}">
        <p14:creationId xmlns:p14="http://schemas.microsoft.com/office/powerpoint/2010/main" val="29811560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Line 3"/>
          <p:cNvSpPr>
            <a:spLocks noChangeShapeType="1"/>
          </p:cNvSpPr>
          <p:nvPr/>
        </p:nvSpPr>
        <p:spPr bwMode="auto">
          <a:xfrm flipV="1">
            <a:off x="611560" y="1297336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9552" y="776204"/>
            <a:ext cx="8208912" cy="57774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(3)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화폐의 역사와 신뢰 문제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법정화폐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The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banknote monopoly by a central bank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then resolved the trust problem. </a:t>
            </a: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Unlike commercial banks, a central bank cannot normally go bankrupt. </a:t>
            </a: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The holders of a banknote issued by the central bank can normally trust that it will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retain its value over time using monetary policy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so that they can still use it to pay with in the future.  </a:t>
            </a:r>
          </a:p>
          <a:p>
            <a:pPr marL="457200" marR="0" lvl="0" indent="-4572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Together with its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legal tender status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set by the state, the central bank currency can fulfill the three functions of money:</a:t>
            </a:r>
            <a:r>
              <a:rPr kumimoji="0" lang="en-US" altLang="ko-KR" sz="2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lang="en-US" altLang="ko-KR" kern="0" dirty="0" err="1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MoE</a:t>
            </a:r>
            <a:r>
              <a:rPr lang="en-US" altLang="ko-KR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en-US" altLang="ko-KR" kern="0" dirty="0" err="1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UoA</a:t>
            </a:r>
            <a:r>
              <a:rPr lang="en-US" altLang="ko-KR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</a:t>
            </a:r>
            <a:r>
              <a:rPr lang="en-US" altLang="ko-KR" kern="0" dirty="0" err="1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SoV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6B20E1-B15E-48FC-83B6-D782B9045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화폐의 본질과 속성</a:t>
            </a:r>
          </a:p>
        </p:txBody>
      </p:sp>
    </p:spTree>
    <p:extLst>
      <p:ext uri="{BB962C8B-B14F-4D97-AF65-F5344CB8AC3E}">
        <p14:creationId xmlns:p14="http://schemas.microsoft.com/office/powerpoint/2010/main" val="34957436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Line 3"/>
          <p:cNvSpPr>
            <a:spLocks noChangeShapeType="1"/>
          </p:cNvSpPr>
          <p:nvPr/>
        </p:nvSpPr>
        <p:spPr bwMode="auto">
          <a:xfrm flipV="1">
            <a:off x="611560" y="1297336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9552" y="776204"/>
            <a:ext cx="8208912" cy="52173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(3)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화폐의 역사와 신뢰 문제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법정화폐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  <a:p>
            <a:pPr marL="533400" lvl="0" indent="-533400" defTabSz="739775">
              <a:buClr>
                <a:srgbClr val="9966FF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However, </a:t>
            </a:r>
            <a:r>
              <a:rPr lang="en-US" altLang="ko-KR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undesirable changes in fiat currency protocols made by political interference </a:t>
            </a:r>
            <a:r>
              <a:rPr lang="en-US" altLang="ko-KR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are very common and many times have led to the complete destruction of the value of the fiat currency. </a:t>
            </a:r>
          </a:p>
          <a:p>
            <a:pPr marL="533400" lvl="0" indent="-533400" defTabSz="739775">
              <a:buClr>
                <a:srgbClr val="9966FF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Since the Second World War, </a:t>
            </a:r>
            <a:r>
              <a:rPr lang="en-US" altLang="ko-KR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many central banks have become independent</a:t>
            </a:r>
            <a:r>
              <a:rPr lang="en-US" altLang="ko-KR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in order to shield them from political interference. </a:t>
            </a:r>
          </a:p>
          <a:p>
            <a:pPr marL="533400" lvl="0" indent="-533400" defTabSz="739775">
              <a:buClr>
                <a:srgbClr val="9966FF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This independence can be taken away by political decisions. 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6B20E1-B15E-48FC-83B6-D782B9045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화폐의 본질과 속성</a:t>
            </a:r>
          </a:p>
        </p:txBody>
      </p:sp>
    </p:spTree>
    <p:extLst>
      <p:ext uri="{BB962C8B-B14F-4D97-AF65-F5344CB8AC3E}">
        <p14:creationId xmlns:p14="http://schemas.microsoft.com/office/powerpoint/2010/main" val="756600689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6438" y="1636713"/>
            <a:ext cx="7904162" cy="2659062"/>
          </a:xfrm>
        </p:spPr>
        <p:txBody>
          <a:bodyPr/>
          <a:lstStyle/>
          <a:p>
            <a:pPr algn="ctr">
              <a:lnSpc>
                <a:spcPct val="250000"/>
              </a:lnSpc>
              <a:buFontTx/>
              <a:buNone/>
            </a:pPr>
            <a:endParaRPr lang="ko-KR" altLang="ko-KR" sz="3600" dirty="0">
              <a:uFillTx/>
            </a:endParaRPr>
          </a:p>
          <a:p>
            <a:pPr algn="ctr">
              <a:lnSpc>
                <a:spcPct val="250000"/>
              </a:lnSpc>
              <a:buFontTx/>
              <a:buNone/>
            </a:pPr>
            <a:endParaRPr lang="ko-KR" altLang="ko-KR" dirty="0">
              <a:uFillTx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title"/>
          </p:nvPr>
        </p:nvSpPr>
        <p:spPr>
          <a:xfrm>
            <a:off x="1397209" y="1351187"/>
            <a:ext cx="5355633" cy="4155626"/>
          </a:xfrm>
          <a:ln>
            <a:noFill/>
          </a:ln>
        </p:spPr>
        <p:txBody>
          <a:bodyPr lIns="92075" tIns="46038" rIns="92075" bIns="46038" anchor="ctr"/>
          <a:lstStyle/>
          <a:p>
            <a:pPr>
              <a:lnSpc>
                <a:spcPct val="100000"/>
              </a:lnSpc>
              <a:defRPr>
                <a:uFillTx/>
              </a:defRPr>
            </a:pPr>
            <a: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화폐의 본질과 속성</a:t>
            </a:r>
            <a: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(1)</a:t>
            </a:r>
            <a:r>
              <a:rPr lang="en-US" altLang="ko-KR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불신은 모든 화폐의 근원이다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.”</a:t>
            </a:r>
            <a:b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(2) “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화폐는 기억이다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.”</a:t>
            </a:r>
            <a:b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(3)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화폐의 역사와 신뢰 문제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b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lang="ko-KR" altLang="en-US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lang="ko-KR" altLang="en-US" dirty="0" err="1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(1) 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왜 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‘digital cash’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필요한가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  <a:b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(2) digital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cash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신뢰 문제 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(3) </a:t>
            </a:r>
            <a:r>
              <a:rPr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비트코인의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역사적 선례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b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  Stone Money of Yap Island</a:t>
            </a:r>
            <a:b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</a:t>
            </a:r>
            <a:endParaRPr lang="ko-KR" altLang="ko-KR" dirty="0">
              <a:solidFill>
                <a:srgbClr val="9966FF"/>
              </a:solidFill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49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395536" y="764704"/>
            <a:ext cx="8065070" cy="602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[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사례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]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통화가치 불안 국가의 신뢰 문제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베네수엘라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·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짐바브웨에선 비트코인이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생명줄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</a:t>
            </a:r>
          </a:p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휴지조각 통화 대신 믿을 만한 안전자산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인식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짐바브웨에선 안전자산이라고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</a:p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로이터통신은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비트코인은 변동성이 높은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		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화폐지만 짐바브웨에서는 상황이 다르다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”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며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		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 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자국 화폐의 변동성이 워낙 크다 보니 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		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      비트코인이 화폐가치를 보존하는 용도로                                    쓰인다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”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 설명했다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 </a:t>
            </a:r>
          </a:p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같은 현상의 배경에는 하이퍼인플레이션                   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(hyperinflation)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자리한다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2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억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%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이르는                          물가상승률을 감당하지 못한 짐바브웨                                                정부는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2009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년 자국 화폐를 폐지하고 미국                                              달러를 공식 화폐로 채택했다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9" name="직사각형 8">
            <a:hlinkClick r:id="rId2"/>
          </p:cNvPr>
          <p:cNvSpPr/>
          <p:nvPr/>
        </p:nvSpPr>
        <p:spPr>
          <a:xfrm>
            <a:off x="756790" y="2164794"/>
            <a:ext cx="69835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http://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www.newspim.com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/news/view/20171031000187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12" name="직사각형 11">
            <a:hlinkClick r:id="rId3"/>
          </p:cNvPr>
          <p:cNvSpPr/>
          <p:nvPr/>
        </p:nvSpPr>
        <p:spPr>
          <a:xfrm>
            <a:off x="773832" y="3028890"/>
            <a:ext cx="588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http://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premium.mk.co.kr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/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view.php?no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=21077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Malgun Gothic" charset="-127"/>
              <a:ea typeface="Malgun Gothic" charset="-127"/>
              <a:cs typeface="Malgun Gothic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42" y="3397062"/>
            <a:ext cx="3459850" cy="3384362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6387DE1C-14FC-42D5-BCDF-0682E6C4D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화폐의 본질과 속성</a:t>
            </a:r>
          </a:p>
        </p:txBody>
      </p:sp>
    </p:spTree>
    <p:extLst>
      <p:ext uri="{BB962C8B-B14F-4D97-AF65-F5344CB8AC3E}">
        <p14:creationId xmlns:p14="http://schemas.microsoft.com/office/powerpoint/2010/main" val="1074979401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395536" y="764704"/>
            <a:ext cx="8065070" cy="14008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[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사례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]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통화가치 불안 국가의 신뢰 문제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[Money] 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어느 베네수엘라 청년의 비트코인 생존기</a:t>
            </a:r>
          </a:p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https://steemit.com/kr/@sujisyndrome/2xsfd8-money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44" y="1125178"/>
            <a:ext cx="1658788" cy="10768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00" y="2328083"/>
            <a:ext cx="4495711" cy="29994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880127" y="2514403"/>
            <a:ext cx="408436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나는 베네수엘라에서 태어났고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, 17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살에 끔찍한 경험 끝에 엄마와 함께 미국에 밀입국했다</a:t>
            </a:r>
            <a:r>
              <a:rPr kumimoji="0" lang="mr-IN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…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가족들은 내가 보내주는 비트코인을 팔아서 생필품을 샀다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미화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15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불에 해당하는 비트코인만 보내줘도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8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명 식구가 한달 동안 충분히 생활할 수 있었다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가족들은 몇 주 만에 돈의 가치가 절반으로 떨어지는 인플레이션을 감안하여 필요한 만큼만 비트코인을 팔았다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. 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6B50D57-674A-44E0-A96F-C3EB8363C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화폐의 본질과 속성</a:t>
            </a:r>
          </a:p>
        </p:txBody>
      </p:sp>
    </p:spTree>
    <p:extLst>
      <p:ext uri="{BB962C8B-B14F-4D97-AF65-F5344CB8AC3E}">
        <p14:creationId xmlns:p14="http://schemas.microsoft.com/office/powerpoint/2010/main" val="398870396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6438" y="1636713"/>
            <a:ext cx="7904162" cy="2659062"/>
          </a:xfrm>
        </p:spPr>
        <p:txBody>
          <a:bodyPr/>
          <a:lstStyle/>
          <a:p>
            <a:pPr algn="ctr">
              <a:lnSpc>
                <a:spcPct val="250000"/>
              </a:lnSpc>
              <a:buFontTx/>
              <a:buNone/>
            </a:pPr>
            <a:endParaRPr lang="ko-KR" altLang="ko-KR" sz="3600" dirty="0">
              <a:uFillTx/>
            </a:endParaRPr>
          </a:p>
          <a:p>
            <a:pPr algn="ctr">
              <a:lnSpc>
                <a:spcPct val="250000"/>
              </a:lnSpc>
              <a:buFontTx/>
              <a:buNone/>
            </a:pPr>
            <a:endParaRPr lang="ko-KR" altLang="ko-KR" dirty="0">
              <a:uFillTx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title"/>
          </p:nvPr>
        </p:nvSpPr>
        <p:spPr>
          <a:xfrm>
            <a:off x="1397209" y="1351187"/>
            <a:ext cx="5355633" cy="4155626"/>
          </a:xfrm>
          <a:ln>
            <a:noFill/>
          </a:ln>
        </p:spPr>
        <p:txBody>
          <a:bodyPr lIns="92075" tIns="46038" rIns="92075" bIns="46038" anchor="ctr"/>
          <a:lstStyle/>
          <a:p>
            <a:pPr>
              <a:lnSpc>
                <a:spcPct val="100000"/>
              </a:lnSpc>
              <a:defRPr>
                <a:uFillTx/>
              </a:defRPr>
            </a:pP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화폐의 본질과 속성</a:t>
            </a: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(1) “</a:t>
            </a: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불신은 모든 화폐의 근원이다</a:t>
            </a: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.”</a:t>
            </a:r>
            <a:b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(2) “</a:t>
            </a: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화폐는 기억이다</a:t>
            </a: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.”</a:t>
            </a:r>
            <a:b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(3)</a:t>
            </a: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화폐의 역사와 신뢰 문제</a:t>
            </a: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b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lang="ko-KR" altLang="en-US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lang="ko-KR" altLang="en-US" dirty="0" err="1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(1) 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왜 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‘digital cash’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필요한가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  <a:b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(2) digital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cash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신뢰 문제 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(3) </a:t>
            </a:r>
            <a:r>
              <a:rPr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비트코인의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역사적 선례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b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  Stone Money of Yap Island</a:t>
            </a:r>
            <a:b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</a:t>
            </a:r>
            <a:endParaRPr lang="ko-KR" altLang="ko-KR" dirty="0">
              <a:solidFill>
                <a:srgbClr val="9966FF"/>
              </a:solidFill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128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764704"/>
            <a:ext cx="8470416" cy="5580502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(1) 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왜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‘digital cash’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가 필요한가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?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Cash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is represented by a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physical object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, a coin or a note.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When this object is handed to another individual,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its unit of value is also transferred without the need for a third party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to be involved: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No credit relationship arises between buyer and seller.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buFont typeface="Symbol" charset="2"/>
              <a:buChar char="Þ"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It is possible for the parties involved to remain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anonymous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96378"/>
            <a:ext cx="8326400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88640"/>
            <a:ext cx="8326400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kumimoji="1"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endParaRPr kumimoji="1" lang="ko-KR" alt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0148"/>
          <a:stretch/>
        </p:blipFill>
        <p:spPr>
          <a:xfrm>
            <a:off x="791667" y="3212976"/>
            <a:ext cx="7344816" cy="151216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764704"/>
            <a:ext cx="8470416" cy="5358903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(1) 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왜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‘digital cash’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가 필요한가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?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The great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advantage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of physical cash is that whoever possesses the physical object is by default the owner of the unit of value. 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There is a </a:t>
            </a:r>
            <a:r>
              <a:rPr lang="en-US" altLang="ko-KR" sz="2400" dirty="0" err="1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permissionless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access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to cash in that any agent can participate in a cash payment system; nobody can be excluded.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85532"/>
            <a:ext cx="8326400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20148"/>
          <a:stretch/>
        </p:blipFill>
        <p:spPr>
          <a:xfrm>
            <a:off x="791667" y="1556792"/>
            <a:ext cx="7344816" cy="1512168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40FDCFA0-109E-4A37-B4E0-70734B563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8326400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kumimoji="1"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endParaRPr kumimoji="1" lang="ko-KR" alt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764704"/>
            <a:ext cx="8470416" cy="4140108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(1) 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왜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‘digital cash’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가 필요한가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?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Cash also has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disadvantages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: 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 - Buyers and sellers have to be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physically present at the same 				location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in order to trade, which in many situations makes its 			use impractical.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94410"/>
            <a:ext cx="8326400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20148"/>
          <a:stretch/>
        </p:blipFill>
        <p:spPr>
          <a:xfrm>
            <a:off x="791667" y="1556792"/>
            <a:ext cx="7344816" cy="1512168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52071253-BCBD-46C0-984A-6F494E484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8326400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kumimoji="1"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endParaRPr kumimoji="1" lang="ko-KR" alt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23" y="836712"/>
            <a:ext cx="6336704" cy="5798413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91945774-D7A3-4BC7-859C-A0CEAD7C0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8326400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kumimoji="1"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endParaRPr kumimoji="1" lang="ko-KR" alt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5208834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764704"/>
            <a:ext cx="8470416" cy="3770776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(1) 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왜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‘digital cash’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가 필요한가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?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An ideal payment system would be one in which monetary value could be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transferred electronically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via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cash data files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: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218"/>
          <a:stretch/>
        </p:blipFill>
        <p:spPr>
          <a:xfrm>
            <a:off x="1025947" y="2420888"/>
            <a:ext cx="6876256" cy="2232248"/>
          </a:xfrm>
          <a:prstGeom prst="rect">
            <a:avLst/>
          </a:prstGeom>
        </p:spPr>
      </p:pic>
      <p:sp>
        <p:nvSpPr>
          <p:cNvPr id="7" name="Line 3"/>
          <p:cNvSpPr>
            <a:spLocks noChangeShapeType="1"/>
          </p:cNvSpPr>
          <p:nvPr/>
        </p:nvSpPr>
        <p:spPr bwMode="auto">
          <a:xfrm flipV="1">
            <a:off x="467544" y="1303288"/>
            <a:ext cx="8326400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DA40558-B338-4F4C-AB6C-F5DEA9C85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8326400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kumimoji="1"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endParaRPr kumimoji="1" lang="ko-KR" alt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773778"/>
            <a:ext cx="8470416" cy="5949834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(1) 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왜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‘digital cash’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가 필요한가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?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In addition to having the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advantages of physical cash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, it would be able to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circulate freely on electronic networks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: a data file of this type could be sent via email or social media.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An initial attempt was </a:t>
            </a:r>
            <a:r>
              <a:rPr lang="en-US" altLang="ko-KR" sz="2400" dirty="0" err="1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DigiCash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in the 1990s; however, it was not able to establish itself.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218"/>
          <a:stretch/>
        </p:blipFill>
        <p:spPr>
          <a:xfrm>
            <a:off x="1025947" y="1628800"/>
            <a:ext cx="6876256" cy="2232248"/>
          </a:xfrm>
          <a:prstGeom prst="rect">
            <a:avLst/>
          </a:prstGeom>
        </p:spPr>
      </p:pic>
      <p:sp>
        <p:nvSpPr>
          <p:cNvPr id="7" name="Line 3"/>
          <p:cNvSpPr>
            <a:spLocks noChangeShapeType="1"/>
          </p:cNvSpPr>
          <p:nvPr/>
        </p:nvSpPr>
        <p:spPr bwMode="auto">
          <a:xfrm flipV="1">
            <a:off x="467544" y="1314134"/>
            <a:ext cx="8326400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087BD41-53CB-40D7-B3A4-F5FB770C1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8326400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kumimoji="1"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endParaRPr kumimoji="1" lang="ko-KR" alt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775723"/>
            <a:ext cx="8470416" cy="520655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(1) 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왜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‘digital cash’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가 필요한가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?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75" y="1484784"/>
            <a:ext cx="8102600" cy="4559300"/>
          </a:xfrm>
          <a:prstGeom prst="rect">
            <a:avLst/>
          </a:prstGeom>
        </p:spPr>
      </p:pic>
      <p:sp>
        <p:nvSpPr>
          <p:cNvPr id="4" name="직사각형 3">
            <a:hlinkClick r:id="rId3"/>
          </p:cNvPr>
          <p:cNvSpPr>
            <a:spLocks/>
          </p:cNvSpPr>
          <p:nvPr/>
        </p:nvSpPr>
        <p:spPr>
          <a:xfrm>
            <a:off x="2411760" y="6260107"/>
            <a:ext cx="5107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FF9933"/>
                </a:solidFill>
                <a:uFillTx/>
                <a:latin typeface="Malgun Gothic" charset="-127"/>
                <a:ea typeface="Malgun Gothic" charset="-127"/>
                <a:cs typeface="Malgun Gothic" charset="-127"/>
                <a:hlinkClick r:id="rId3"/>
              </a:rPr>
              <a:t>https://en.wikipedia.org/wiki/DigiCash</a:t>
            </a:r>
            <a:r>
              <a:rPr lang="en-US" altLang="ko-KR" sz="2000" dirty="0">
                <a:solidFill>
                  <a:srgbClr val="FF9933"/>
                </a:solidFill>
                <a:uFillTx/>
                <a:latin typeface="Malgun Gothic" charset="-127"/>
                <a:ea typeface="Malgun Gothic" charset="-127"/>
                <a:cs typeface="Malgun Gothic" charset="-127"/>
              </a:rPr>
              <a:t> </a:t>
            </a:r>
            <a:endParaRPr lang="ko-KR" altLang="en-US" sz="2000" dirty="0">
              <a:solidFill>
                <a:srgbClr val="FF9933"/>
              </a:solidFill>
              <a:uFillTx/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V="1">
            <a:off x="467544" y="1312166"/>
            <a:ext cx="8326400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2005022-00F5-4624-B4AD-FA7CCF698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8326400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kumimoji="1"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endParaRPr kumimoji="1" lang="ko-KR" alt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418352" y="764704"/>
            <a:ext cx="8307296" cy="4244752"/>
          </a:xfrm>
        </p:spPr>
        <p:txBody>
          <a:bodyPr/>
          <a:lstStyle/>
          <a:p>
            <a:pPr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Berentsen</a:t>
            </a:r>
            <a:r>
              <a:rPr lang="en-US" altLang="ko-K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and </a:t>
            </a:r>
            <a:r>
              <a:rPr lang="en-US" altLang="ko-KR" sz="2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Schar</a:t>
            </a:r>
            <a:r>
              <a:rPr lang="en-US" altLang="ko-K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(2018) “An Introduction to the World of Cryptocurrency”, Federal Reserve Bank of St. Louis. </a:t>
            </a:r>
          </a:p>
          <a:p>
            <a:pPr lvl="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Jevons (1875) </a:t>
            </a:r>
            <a:r>
              <a:rPr lang="en-US" altLang="ko-KR" sz="2000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Money and the mechanism of exchange</a:t>
            </a:r>
            <a:r>
              <a:rPr lang="en-US" altLang="ko-K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, New York: D. Appleton and Co.</a:t>
            </a:r>
          </a:p>
          <a:p>
            <a:pPr lvl="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Furness, </a:t>
            </a:r>
            <a:r>
              <a:rPr lang="en-US" altLang="ko-KR" sz="2000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The Island of Stone Money</a:t>
            </a:r>
            <a:r>
              <a:rPr lang="en-US" altLang="ko-K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, </a:t>
            </a:r>
            <a:r>
              <a:rPr lang="en-US" altLang="ko-KR" sz="2000" i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Uap</a:t>
            </a:r>
            <a:r>
              <a:rPr lang="en-US" altLang="ko-KR" sz="2000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of the </a:t>
            </a:r>
            <a:r>
              <a:rPr lang="en-US" altLang="ko-KR" sz="2000" i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Carolines</a:t>
            </a:r>
            <a:r>
              <a:rPr lang="en-US" altLang="ko-KR" sz="2000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(Philadelphia: J. B. Lippincott Company, 1910).</a:t>
            </a:r>
          </a:p>
          <a:p>
            <a:pPr lvl="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Kiyotaki</a:t>
            </a:r>
            <a:r>
              <a:rPr lang="en-US" altLang="ko-K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and Moore (2002) “Evil is the root of all money” </a:t>
            </a:r>
            <a:r>
              <a:rPr lang="en-US" altLang="ko-KR" sz="2000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American Economic Review</a:t>
            </a:r>
            <a:r>
              <a:rPr lang="en-US" altLang="ko-K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, 92(2): 62-66. </a:t>
            </a:r>
          </a:p>
          <a:p>
            <a:pPr lvl="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Kiyotaki</a:t>
            </a:r>
            <a:r>
              <a:rPr lang="en-US" altLang="ko-K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and Wright (1989) “On money as a medium of exchange” </a:t>
            </a:r>
            <a:r>
              <a:rPr lang="en-US" altLang="ko-KR" sz="2000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Journal of Political Economy </a:t>
            </a:r>
            <a:r>
              <a:rPr lang="en-US" altLang="ko-K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97(3-3): 927-954.</a:t>
            </a:r>
          </a:p>
          <a:p>
            <a:pPr lvl="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Kocherlakota</a:t>
            </a:r>
            <a:r>
              <a:rPr lang="en-US" altLang="ko-K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(1998) “Money is memory” </a:t>
            </a:r>
            <a:r>
              <a:rPr lang="en-US" altLang="ko-KR" sz="2000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Journal of Economic Theory</a:t>
            </a:r>
            <a:r>
              <a:rPr lang="en-US" altLang="ko-K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, 81(2): 232-51. </a:t>
            </a:r>
          </a:p>
        </p:txBody>
      </p:sp>
      <p:sp>
        <p:nvSpPr>
          <p:cNvPr id="551940" name="Rectangle 4"/>
          <p:cNvSpPr>
            <a:spLocks noChangeArrowheads="1"/>
          </p:cNvSpPr>
          <p:nvPr/>
        </p:nvSpPr>
        <p:spPr bwMode="auto">
          <a:xfrm>
            <a:off x="467544" y="188640"/>
            <a:ext cx="8064896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NZ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57030281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765314"/>
            <a:ext cx="8470416" cy="5580502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(2) ‘digital cash’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와 신뢰 문제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A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disadvantage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of electronic data is that it can be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copied any number of times at negligible cost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.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If cash data files can be copied and the duplicates used as currency, they cannot serve as a payment instrument.     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  <a:sym typeface="Wingdings"/>
              </a:rPr>
              <a:t>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highly undesirable for money 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  <a:sym typeface="Wingdings"/>
              </a:rPr>
              <a:t>   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This is termed the “</a:t>
            </a:r>
            <a:r>
              <a:rPr lang="en-US" altLang="ko-KR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double spending problem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.” </a:t>
            </a: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 flipV="1">
            <a:off x="467544" y="1312162"/>
            <a:ext cx="8326400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14218"/>
          <a:stretch/>
        </p:blipFill>
        <p:spPr>
          <a:xfrm>
            <a:off x="1025947" y="1484784"/>
            <a:ext cx="6876256" cy="2232248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564A6468-1CC3-416C-8042-34A6A9E18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8326400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kumimoji="1"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endParaRPr kumimoji="1" lang="ko-KR" alt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764704"/>
            <a:ext cx="8470416" cy="2108782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(2) ‘digital cash’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와 신뢰 문제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To counteract the problem of double spending,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classical electronic payment systems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are based on a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central authority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that verifies the legitimacy of the payments and keeps track of the current state of ownership.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303288"/>
            <a:ext cx="8326400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7583"/>
          <a:stretch/>
        </p:blipFill>
        <p:spPr>
          <a:xfrm>
            <a:off x="953177" y="3275431"/>
            <a:ext cx="7003199" cy="3393929"/>
          </a:xfrm>
          <a:prstGeom prst="rect">
            <a:avLst/>
          </a:prstGeom>
        </p:spPr>
      </p:pic>
      <p:cxnSp>
        <p:nvCxnSpPr>
          <p:cNvPr id="4" name="직선 연결선[R] 3"/>
          <p:cNvCxnSpPr/>
          <p:nvPr/>
        </p:nvCxnSpPr>
        <p:spPr bwMode="auto">
          <a:xfrm>
            <a:off x="4355976" y="6381328"/>
            <a:ext cx="936104" cy="0"/>
          </a:xfrm>
          <a:prstGeom prst="lin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Rectangle 4">
            <a:extLst>
              <a:ext uri="{FF2B5EF4-FFF2-40B4-BE49-F238E27FC236}">
                <a16:creationId xmlns:a16="http://schemas.microsoft.com/office/drawing/2014/main" id="{FC7E11EE-B9C2-4BE1-9EF9-EA3215856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8326400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kumimoji="1"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endParaRPr kumimoji="1" lang="ko-KR" alt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767844"/>
            <a:ext cx="8470416" cy="4029308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(2) ‘digital cash’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와 신뢰 문제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In such systems, a central authority (usually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a bank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) manages the accounts of buyers and sellers: 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 - The buyer initiates a payment by submitting an order. 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 - The central authority then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ensures that the buyer has the 							necessary funds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and adjusts the accounts accordingly.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buFont typeface="Symbol" charset="2"/>
              <a:buChar char="Þ"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Centralized payment systems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solve the double spending  							problem.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303286"/>
            <a:ext cx="8326400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30C7B7A-E273-4ADA-BA60-7B50B2FD2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8326400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kumimoji="1"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endParaRPr kumimoji="1" lang="ko-KR" alt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8234" y="543877"/>
            <a:ext cx="477605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uFillTx/>
              </a:rPr>
              <a:t>Peer</a:t>
            </a:r>
            <a:r>
              <a:rPr lang="en-US" altLang="ko-KR" spc="-5">
                <a:uFillTx/>
              </a:rPr>
              <a:t>-</a:t>
            </a:r>
            <a:r>
              <a:rPr>
                <a:uFillTx/>
              </a:rPr>
              <a:t>to</a:t>
            </a:r>
            <a:r>
              <a:rPr lang="en-US" altLang="ko-KR">
                <a:uFillTx/>
              </a:rPr>
              <a:t>-</a:t>
            </a:r>
            <a:r>
              <a:rPr spc="-5">
                <a:uFillTx/>
              </a:rPr>
              <a:t>peer</a:t>
            </a:r>
            <a:r>
              <a:rPr spc="-165">
                <a:uFillTx/>
              </a:rPr>
              <a:t> </a:t>
            </a:r>
            <a:r>
              <a:rPr spc="-5" dirty="0">
                <a:uFillTx/>
              </a:rPr>
              <a:t>payments</a:t>
            </a:r>
          </a:p>
        </p:txBody>
      </p:sp>
      <p:sp>
        <p:nvSpPr>
          <p:cNvPr id="3" name="object 3"/>
          <p:cNvSpPr>
            <a:spLocks/>
          </p:cNvSpPr>
          <p:nvPr/>
        </p:nvSpPr>
        <p:spPr>
          <a:xfrm>
            <a:off x="734683" y="1408262"/>
            <a:ext cx="1191523" cy="1222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b="0">
              <a:solidFill>
                <a:srgbClr val="000000"/>
              </a:solidFill>
              <a:uFillTx/>
              <a:latin typeface="Calibri"/>
              <a:ea typeface=""/>
            </a:endParaRPr>
          </a:p>
        </p:txBody>
      </p:sp>
      <p:sp>
        <p:nvSpPr>
          <p:cNvPr id="4" name="object 4"/>
          <p:cNvSpPr>
            <a:spLocks/>
          </p:cNvSpPr>
          <p:nvPr/>
        </p:nvSpPr>
        <p:spPr>
          <a:xfrm>
            <a:off x="4572000" y="2420888"/>
            <a:ext cx="4396239" cy="2493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b="0">
              <a:solidFill>
                <a:srgbClr val="000000"/>
              </a:solidFill>
              <a:uFillTx/>
              <a:latin typeface="Calibri"/>
              <a:ea typeface=""/>
            </a:endParaRPr>
          </a:p>
        </p:txBody>
      </p:sp>
      <p:sp>
        <p:nvSpPr>
          <p:cNvPr id="5" name="object 5"/>
          <p:cNvSpPr>
            <a:spLocks/>
          </p:cNvSpPr>
          <p:nvPr/>
        </p:nvSpPr>
        <p:spPr>
          <a:xfrm>
            <a:off x="762000" y="2954614"/>
            <a:ext cx="1943100" cy="10892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b="0">
              <a:solidFill>
                <a:srgbClr val="000000"/>
              </a:solidFill>
              <a:uFillTx/>
              <a:latin typeface="Calibri"/>
              <a:ea typeface="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467544" y="3973947"/>
            <a:ext cx="38701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uFillTx/>
                <a:hlinkClick r:id="rId5"/>
              </a:rPr>
              <a:t>https://en.wikipedia.org/wiki/M-Pesa</a:t>
            </a:r>
            <a:r>
              <a:rPr lang="en-US" altLang="ko-KR" sz="1600" dirty="0">
                <a:uFillTx/>
              </a:rPr>
              <a:t> </a:t>
            </a:r>
            <a:endParaRPr lang="ko-KR" altLang="en-US" sz="1600" dirty="0">
              <a:uFillTx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uFillTx/>
              </a:rPr>
              <a:t>Peer </a:t>
            </a:r>
            <a:r>
              <a:rPr dirty="0">
                <a:uFillTx/>
              </a:rPr>
              <a:t>to </a:t>
            </a:r>
            <a:r>
              <a:rPr spc="-5" dirty="0">
                <a:uFillTx/>
              </a:rPr>
              <a:t>peer</a:t>
            </a:r>
            <a:r>
              <a:rPr spc="-125" dirty="0">
                <a:uFillTx/>
              </a:rPr>
              <a:t> </a:t>
            </a:r>
            <a:r>
              <a:rPr spc="-5" dirty="0">
                <a:uFillTx/>
              </a:rPr>
              <a:t>payments:</a:t>
            </a:r>
          </a:p>
          <a:p>
            <a:pPr algn="ctr">
              <a:lnSpc>
                <a:spcPct val="100000"/>
              </a:lnSpc>
            </a:pPr>
            <a:r>
              <a:rPr spc="-5" dirty="0">
                <a:uFillTx/>
              </a:rPr>
              <a:t>who guarantees and </a:t>
            </a:r>
            <a:r>
              <a:rPr spc="-10" dirty="0">
                <a:uFillTx/>
              </a:rPr>
              <a:t>regulates</a:t>
            </a:r>
            <a:r>
              <a:rPr spc="-15" dirty="0">
                <a:uFillTx/>
              </a:rPr>
              <a:t> </a:t>
            </a:r>
            <a:r>
              <a:rPr spc="-5" dirty="0">
                <a:uFillTx/>
              </a:rPr>
              <a:t>them?</a:t>
            </a:r>
          </a:p>
        </p:txBody>
      </p:sp>
      <p:sp>
        <p:nvSpPr>
          <p:cNvPr id="3" name="object 3"/>
          <p:cNvSpPr>
            <a:spLocks/>
          </p:cNvSpPr>
          <p:nvPr/>
        </p:nvSpPr>
        <p:spPr>
          <a:xfrm>
            <a:off x="685800" y="1557536"/>
            <a:ext cx="1295400" cy="129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b="0">
              <a:solidFill>
                <a:srgbClr val="000000"/>
              </a:solidFill>
              <a:uFillTx/>
              <a:latin typeface="Calibri"/>
              <a:ea typeface=""/>
            </a:endParaRPr>
          </a:p>
        </p:txBody>
      </p:sp>
      <p:sp>
        <p:nvSpPr>
          <p:cNvPr id="4" name="object 4"/>
          <p:cNvSpPr>
            <a:spLocks/>
          </p:cNvSpPr>
          <p:nvPr/>
        </p:nvSpPr>
        <p:spPr>
          <a:xfrm>
            <a:off x="762000" y="3059819"/>
            <a:ext cx="1943100" cy="1089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b="0">
              <a:solidFill>
                <a:srgbClr val="000000"/>
              </a:solidFill>
              <a:uFillTx/>
              <a:latin typeface="Calibri"/>
              <a:ea typeface=""/>
            </a:endParaRPr>
          </a:p>
        </p:txBody>
      </p:sp>
      <p:sp>
        <p:nvSpPr>
          <p:cNvPr id="6" name="object 6"/>
          <p:cNvSpPr txBox="1">
            <a:spLocks/>
          </p:cNvSpPr>
          <p:nvPr/>
        </p:nvSpPr>
        <p:spPr>
          <a:xfrm>
            <a:off x="4498340" y="1844824"/>
            <a:ext cx="2765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</a:pP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Credit card</a:t>
            </a:r>
            <a:r>
              <a:rPr sz="2400" b="0" spc="-9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companies</a:t>
            </a:r>
            <a:endParaRPr sz="2400" b="0" dirty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</p:txBody>
      </p:sp>
      <p:sp>
        <p:nvSpPr>
          <p:cNvPr id="7" name="object 7"/>
          <p:cNvSpPr txBox="1">
            <a:spLocks/>
          </p:cNvSpPr>
          <p:nvPr/>
        </p:nvSpPr>
        <p:spPr>
          <a:xfrm>
            <a:off x="4498340" y="3325872"/>
            <a:ext cx="3105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</a:pP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Mobile phone</a:t>
            </a:r>
            <a:r>
              <a:rPr sz="2400" b="0" spc="-9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companies</a:t>
            </a:r>
            <a:endParaRPr sz="240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765855"/>
            <a:ext cx="8470416" cy="439864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(2) ‘digital cash’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와 신뢰 문제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A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disadvantage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of a centralized payment system is that it requires </a:t>
            </a:r>
            <a:r>
              <a:rPr lang="en-US" altLang="ko-KR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trust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that 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 - the central authority does not misuse the delegated power; 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 - it </a:t>
            </a:r>
            <a:r>
              <a:rPr lang="en-US" altLang="ko-KR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maintains the books correctly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in any state of the world:     				that is, the banker is not running away with the money.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Also, centralized systems are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vulnerable to hacker attacks, technical failures, and malicious governments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that can easily interfere and confiscate funds.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303288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EF25D42-0A29-4B6A-A0D6-EA73F8B2D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8326400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kumimoji="1"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endParaRPr kumimoji="1" lang="ko-KR" alt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uFillTx/>
              </a:rPr>
              <a:t>Peer </a:t>
            </a:r>
            <a:r>
              <a:rPr dirty="0">
                <a:uFillTx/>
              </a:rPr>
              <a:t>to </a:t>
            </a:r>
            <a:r>
              <a:rPr spc="-5" dirty="0">
                <a:uFillTx/>
              </a:rPr>
              <a:t>peer</a:t>
            </a:r>
            <a:r>
              <a:rPr spc="-125" dirty="0">
                <a:uFillTx/>
              </a:rPr>
              <a:t> </a:t>
            </a:r>
            <a:r>
              <a:rPr spc="-5" dirty="0">
                <a:uFillTx/>
              </a:rPr>
              <a:t>payments:</a:t>
            </a:r>
          </a:p>
          <a:p>
            <a:pPr algn="ctr">
              <a:lnSpc>
                <a:spcPct val="100000"/>
              </a:lnSpc>
            </a:pPr>
            <a:r>
              <a:rPr spc="-5" dirty="0">
                <a:uFillTx/>
              </a:rPr>
              <a:t>who guarantees and </a:t>
            </a:r>
            <a:r>
              <a:rPr spc="-10" dirty="0">
                <a:uFillTx/>
              </a:rPr>
              <a:t>regulates</a:t>
            </a:r>
            <a:r>
              <a:rPr spc="-15" dirty="0">
                <a:uFillTx/>
              </a:rPr>
              <a:t> </a:t>
            </a:r>
            <a:r>
              <a:rPr spc="-5" dirty="0">
                <a:uFillTx/>
              </a:rPr>
              <a:t>them?</a:t>
            </a:r>
          </a:p>
        </p:txBody>
      </p:sp>
      <p:sp>
        <p:nvSpPr>
          <p:cNvPr id="3" name="object 3"/>
          <p:cNvSpPr>
            <a:spLocks/>
          </p:cNvSpPr>
          <p:nvPr/>
        </p:nvSpPr>
        <p:spPr>
          <a:xfrm>
            <a:off x="685800" y="1557536"/>
            <a:ext cx="1295400" cy="129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b="0">
              <a:solidFill>
                <a:srgbClr val="000000"/>
              </a:solidFill>
              <a:uFillTx/>
              <a:latin typeface="Calibri"/>
              <a:ea typeface=""/>
            </a:endParaRPr>
          </a:p>
        </p:txBody>
      </p:sp>
      <p:sp>
        <p:nvSpPr>
          <p:cNvPr id="4" name="object 4"/>
          <p:cNvSpPr>
            <a:spLocks/>
          </p:cNvSpPr>
          <p:nvPr/>
        </p:nvSpPr>
        <p:spPr>
          <a:xfrm>
            <a:off x="762000" y="3059819"/>
            <a:ext cx="1943100" cy="1089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b="0">
              <a:solidFill>
                <a:srgbClr val="000000"/>
              </a:solidFill>
              <a:uFillTx/>
              <a:latin typeface="Calibri"/>
              <a:ea typeface=""/>
            </a:endParaRPr>
          </a:p>
        </p:txBody>
      </p:sp>
      <p:sp>
        <p:nvSpPr>
          <p:cNvPr id="5" name="object 5"/>
          <p:cNvSpPr>
            <a:spLocks/>
          </p:cNvSpPr>
          <p:nvPr/>
        </p:nvSpPr>
        <p:spPr>
          <a:xfrm>
            <a:off x="758952" y="4600916"/>
            <a:ext cx="3044952" cy="1708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b="0">
              <a:solidFill>
                <a:srgbClr val="000000"/>
              </a:solidFill>
              <a:uFillTx/>
              <a:latin typeface="Calibri"/>
              <a:ea typeface=""/>
            </a:endParaRPr>
          </a:p>
        </p:txBody>
      </p:sp>
      <p:sp>
        <p:nvSpPr>
          <p:cNvPr id="6" name="object 6"/>
          <p:cNvSpPr txBox="1">
            <a:spLocks/>
          </p:cNvSpPr>
          <p:nvPr/>
        </p:nvSpPr>
        <p:spPr>
          <a:xfrm>
            <a:off x="4498340" y="1844824"/>
            <a:ext cx="2765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</a:pP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Credit card</a:t>
            </a:r>
            <a:r>
              <a:rPr sz="2400" b="0" spc="-9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companies</a:t>
            </a:r>
            <a:endParaRPr sz="2400" b="0" dirty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</p:txBody>
      </p:sp>
      <p:sp>
        <p:nvSpPr>
          <p:cNvPr id="7" name="object 7"/>
          <p:cNvSpPr txBox="1">
            <a:spLocks/>
          </p:cNvSpPr>
          <p:nvPr/>
        </p:nvSpPr>
        <p:spPr>
          <a:xfrm>
            <a:off x="4498340" y="3325872"/>
            <a:ext cx="3105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</a:pP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Mobile phone</a:t>
            </a:r>
            <a:r>
              <a:rPr sz="2400" b="0" spc="-9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companies</a:t>
            </a:r>
            <a:endParaRPr sz="240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</p:txBody>
      </p:sp>
      <p:sp>
        <p:nvSpPr>
          <p:cNvPr id="8" name="object 8"/>
          <p:cNvSpPr txBox="1">
            <a:spLocks/>
          </p:cNvSpPr>
          <p:nvPr/>
        </p:nvSpPr>
        <p:spPr>
          <a:xfrm>
            <a:off x="4498340" y="5198080"/>
            <a:ext cx="3371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</a:pPr>
            <a:r>
              <a:rPr sz="2400" spc="-5" dirty="0">
                <a:solidFill>
                  <a:srgbClr val="0000FF"/>
                </a:solidFill>
                <a:uFillTx/>
                <a:latin typeface="Times New Roman"/>
                <a:ea typeface=""/>
                <a:cs typeface="Times New Roman"/>
              </a:rPr>
              <a:t>Consensus </a:t>
            </a:r>
            <a:r>
              <a:rPr sz="2400" dirty="0">
                <a:solidFill>
                  <a:srgbClr val="0000FF"/>
                </a:solidFill>
                <a:uFillTx/>
                <a:latin typeface="Times New Roman"/>
                <a:ea typeface=""/>
                <a:cs typeface="Times New Roman"/>
              </a:rPr>
              <a:t>of </a:t>
            </a:r>
            <a:r>
              <a:rPr sz="2400" spc="-5" dirty="0">
                <a:solidFill>
                  <a:srgbClr val="0000FF"/>
                </a:solidFill>
                <a:uFillTx/>
                <a:latin typeface="Times New Roman"/>
                <a:ea typeface=""/>
                <a:cs typeface="Times New Roman"/>
              </a:rPr>
              <a:t>the</a:t>
            </a:r>
            <a:r>
              <a:rPr sz="2400" spc="-35" dirty="0">
                <a:solidFill>
                  <a:srgbClr val="0000FF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uFillTx/>
                <a:latin typeface="Times New Roman"/>
                <a:ea typeface=""/>
                <a:cs typeface="Times New Roman"/>
              </a:rPr>
              <a:t>network</a:t>
            </a:r>
            <a:endParaRPr sz="2400" b="0">
              <a:solidFill>
                <a:srgbClr val="0000FF"/>
              </a:solidFill>
              <a:uFillTx/>
              <a:latin typeface="Times New Roman"/>
              <a:ea typeface="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0345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4519" y="269557"/>
            <a:ext cx="43942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93065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uFillTx/>
              </a:rPr>
              <a:t>Why eliminate the  “trusted third</a:t>
            </a:r>
            <a:r>
              <a:rPr spc="-25" dirty="0">
                <a:uFillTx/>
              </a:rPr>
              <a:t> </a:t>
            </a:r>
            <a:r>
              <a:rPr spc="-5" dirty="0">
                <a:uFillTx/>
              </a:rPr>
              <a:t>party”?</a:t>
            </a:r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535940" y="1791716"/>
            <a:ext cx="8004809" cy="417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No gatekeeper controls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access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Could exclude certain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agents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756285" marR="0" lvl="1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Could play favorites, in exchange for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side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payments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 typeface="Times New Roman"/>
              <a:buChar char="–"/>
              <a:tabLst/>
              <a:defRPr/>
            </a:pPr>
            <a:endParaRPr kumimoji="0" sz="2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No monopolist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transaction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fees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 typeface="Times New Roman"/>
              <a:buChar char="•"/>
              <a:tabLst/>
              <a:defRPr/>
            </a:pPr>
            <a:endParaRPr kumimoji="0" sz="2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No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ability to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change the ledger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arbitrarily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/>
              <a:buChar char="•"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355600" marR="5080" lvl="0" indent="-342900" algn="l" defTabSz="914400" rtl="0" eaLnBrk="1" fontAlgn="auto" latinLnBrk="0" hangingPunct="1">
              <a:lnSpc>
                <a:spcPct val="8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No single point of failure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vulnerable to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hacking, operator error or</a:t>
            </a:r>
            <a:r>
              <a:rPr kumimoji="0" sz="2000" b="0" i="0" u="none" strike="noStrike" kern="1200" cap="none" spc="-23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hardware  failure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 typeface="Times New Roman"/>
              <a:buChar char="•"/>
              <a:tabLst/>
              <a:defRPr/>
            </a:pPr>
            <a:endParaRPr kumimoji="0" sz="2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No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rationing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of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market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hours;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available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24-7-365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 typeface="Times New Roman"/>
              <a:buChar char="•"/>
              <a:tabLst/>
              <a:defRPr/>
            </a:pPr>
            <a:endParaRPr kumimoji="0" sz="2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Greater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user control over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data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2057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9552" y="764704"/>
            <a:ext cx="8208912" cy="46571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739775">
              <a:buClr>
                <a:srgbClr val="9966FF"/>
              </a:buClr>
              <a:defRPr/>
            </a:pP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(2) ‘digital cash’</a:t>
            </a:r>
            <a:r>
              <a:rPr lang="ko-KR" altLang="en-US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와 신뢰 문제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Panel discussion moderated by a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New York Times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reporter in March 2014: </a:t>
            </a: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In response to a conjecture that up to 10% of the bitcoin supply has already been pilfered by                                                                                                                                                                                                                                                          computer hackers,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bitcoin entrepreneur Andreas Antonopoulos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called the 10% theft “a vast improvement over the rest of our economy, where 80% is in the hands of criminals – and that’s the banks.”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E7BB27B-A731-416C-BACD-6279336A4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8326400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kumimoji="1"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endParaRPr kumimoji="1" lang="ko-KR" alt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25333A37-84FA-4CD0-84FE-40EF2CD86F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544" y="1303288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701175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0" y="12679"/>
            <a:ext cx="9128478" cy="6840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425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6438" y="1636713"/>
            <a:ext cx="7904162" cy="2659062"/>
          </a:xfrm>
        </p:spPr>
        <p:txBody>
          <a:bodyPr/>
          <a:lstStyle/>
          <a:p>
            <a:pPr algn="ctr">
              <a:lnSpc>
                <a:spcPct val="250000"/>
              </a:lnSpc>
              <a:buFontTx/>
              <a:buNone/>
            </a:pPr>
            <a:endParaRPr lang="ko-KR" altLang="ko-KR" sz="3600" dirty="0">
              <a:uFillTx/>
            </a:endParaRPr>
          </a:p>
          <a:p>
            <a:pPr algn="ctr">
              <a:lnSpc>
                <a:spcPct val="250000"/>
              </a:lnSpc>
              <a:buFontTx/>
              <a:buNone/>
            </a:pPr>
            <a:endParaRPr lang="ko-KR" altLang="ko-KR" dirty="0">
              <a:uFillTx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title"/>
          </p:nvPr>
        </p:nvSpPr>
        <p:spPr>
          <a:xfrm>
            <a:off x="1397209" y="1351187"/>
            <a:ext cx="5355633" cy="4155626"/>
          </a:xfrm>
          <a:ln>
            <a:noFill/>
          </a:ln>
        </p:spPr>
        <p:txBody>
          <a:bodyPr lIns="92075" tIns="46038" rIns="92075" bIns="46038" anchor="ctr"/>
          <a:lstStyle/>
          <a:p>
            <a:pPr>
              <a:lnSpc>
                <a:spcPct val="100000"/>
              </a:lnSpc>
              <a:defRPr>
                <a:uFillTx/>
              </a:defRPr>
            </a:pPr>
            <a: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화폐의 본질과 속성</a:t>
            </a:r>
            <a: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(1)</a:t>
            </a:r>
            <a:r>
              <a:rPr lang="en-US" altLang="ko-KR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불신은 모든 화폐의 근원이다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.”</a:t>
            </a:r>
            <a:b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(2) “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화폐는 기억이다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.”</a:t>
            </a:r>
            <a:b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(3)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화폐의 역사와 신뢰 문제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b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lang="ko-KR" altLang="en-US" dirty="0" err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</a:t>
            </a: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(1) </a:t>
            </a: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왜 </a:t>
            </a: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‘digital cash’</a:t>
            </a: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필요한가</a:t>
            </a: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  <a:b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(2) digital</a:t>
            </a: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cash</a:t>
            </a: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신뢰 문제 </a:t>
            </a: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(3) </a:t>
            </a:r>
            <a:r>
              <a:rPr lang="ko-KR" altLang="en-US" dirty="0" err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비트코인의</a:t>
            </a: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역사적 선례</a:t>
            </a: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b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  Stone Money of Yap Island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</a:t>
            </a:r>
            <a:endParaRPr lang="ko-KR" altLang="ko-KR" dirty="0">
              <a:solidFill>
                <a:srgbClr val="9966FF"/>
              </a:solidFill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477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0" y="12679"/>
            <a:ext cx="9128478" cy="6840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440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753445"/>
            <a:ext cx="8470416" cy="1739451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/>
            </a:pP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(3) </a:t>
            </a:r>
            <a:r>
              <a:rPr lang="ko-KR" altLang="en-US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비트코인의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역사적 선례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: Stone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Money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of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Yap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Isl</a:t>
            </a:r>
            <a:endParaRPr lang="en-US" altLang="ko-KR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The key feature of the 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Bitcoin system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is the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absence of a centrally managed ledger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: there is no central authority with an exclusive right to keep accounts.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94410"/>
            <a:ext cx="8326400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7FC0AC-F817-4C29-BDF6-1A967EE09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8326400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kumimoji="1"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endParaRPr kumimoji="1" lang="ko-KR" alt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216690"/>
      </p:ext>
    </p:extLst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791346"/>
            <a:ext cx="8470416" cy="4591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Stone Money </a:t>
            </a:r>
            <a:r>
              <a:rPr lang="en-US" altLang="ko-KR" sz="24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of Yap Island</a:t>
            </a:r>
            <a:r>
              <a:rPr lang="en-US" altLang="ko-KR" sz="240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196752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2" name="직사각형 1">
            <a:hlinkClick r:id="rId2"/>
          </p:cNvPr>
          <p:cNvSpPr>
            <a:spLocks/>
          </p:cNvSpPr>
          <p:nvPr/>
        </p:nvSpPr>
        <p:spPr>
          <a:xfrm>
            <a:off x="4630056" y="6237312"/>
            <a:ext cx="41764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바탕체" pitchFamily="17" charset="-127"/>
                <a:cs typeface="+mn-cs"/>
                <a:hlinkClick r:id="rId2"/>
              </a:rPr>
              <a:t>https://en.wikipedia.org/wiki/Yap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바탕체" pitchFamily="17" charset="-127"/>
                <a:cs typeface="+mn-cs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82" y="1390827"/>
            <a:ext cx="3636343" cy="4342429"/>
          </a:xfrm>
          <a:prstGeom prst="rect">
            <a:avLst/>
          </a:prstGeom>
        </p:spPr>
      </p:pic>
      <p:sp>
        <p:nvSpPr>
          <p:cNvPr id="4" name="타원 3"/>
          <p:cNvSpPr>
            <a:spLocks/>
          </p:cNvSpPr>
          <p:nvPr/>
        </p:nvSpPr>
        <p:spPr bwMode="auto">
          <a:xfrm>
            <a:off x="1691680" y="3789040"/>
            <a:ext cx="1210872" cy="1008112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150" y="3068960"/>
            <a:ext cx="4263282" cy="32230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550" y="764704"/>
            <a:ext cx="2977874" cy="2423990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5CA4AF5E-B9DB-415E-B7A6-18B103C6E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8326400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kumimoji="1"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endParaRPr kumimoji="1" lang="ko-KR" alt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268181"/>
      </p:ext>
    </p:extLst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764704"/>
            <a:ext cx="8470416" cy="439864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(3) </a:t>
            </a:r>
            <a:r>
              <a:rPr lang="ko-KR" altLang="en-US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비트코인의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역사적 선례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: Stone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Money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of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Yap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Isl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The stones were quarried almost 280 miles away on the island of Palau and brought to Yap by small boats.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Every inhabitant could bring new stone money units into the system.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The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money creation costs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, in the form of labor effort and equipment such as boats,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protected                                             the economy from inflation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94410"/>
            <a:ext cx="8326400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221" y="4437112"/>
            <a:ext cx="3057312" cy="2034502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E1D2F973-D2F9-4BF5-A788-20C4EBED4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8326400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kumimoji="1"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endParaRPr kumimoji="1" lang="ko-KR" alt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17552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764712"/>
            <a:ext cx="8470416" cy="5137304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Stone Money of Yap Island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A transaction between a buyer and a seller may require to move the stones (up to 13 feet in diameter) from a buyer’s front yard to a seller’s front yard.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Instead of having to laboriously move the stones, however, the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ownership rights were transferred virtually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: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 - A stone remained at its original location, and the unit of 									value was detached from it and circulated irrespective of 								the stone’s whereabouts. 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 - It was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sufficient that all the inhabitants knew who the owner 			of every stone was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303288"/>
            <a:ext cx="8326400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51" y="61930"/>
            <a:ext cx="1975224" cy="1314422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D76FDCBB-1B38-4A57-A3B1-A9EE53B15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6120680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kumimoji="1"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endParaRPr kumimoji="1" lang="ko-KR" alt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81247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773590"/>
            <a:ext cx="8470416" cy="5248103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Stone Money of Yap Island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The Yap system was based on a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distributed ledger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, in which every inhabitant would keep track of a stone’s ownership.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 - When a buyer made a purchase, this person told neighbors 					that the stone now belonged to the seller. 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 - The neighbors then spread the news until all of the island’s 					inhabitants were informed about the change in ownership.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buFont typeface="Symbol" charset="2"/>
              <a:buChar char="Þ"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Through this communication,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every islander had a precise 			 idea of which unit of value belonged to which person at any 			point in time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321044"/>
            <a:ext cx="8326400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51" y="61930"/>
            <a:ext cx="1975224" cy="1314422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24C6C699-70EA-4872-B7CF-A207F77C2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6120680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kumimoji="1"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endParaRPr kumimoji="1" lang="ko-KR" alt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3636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773590"/>
            <a:ext cx="8470416" cy="4361707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(3) </a:t>
            </a:r>
            <a:r>
              <a:rPr lang="ko-KR" altLang="en-US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비트코인의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역사적 선례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: Stone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Money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of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Yap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Isl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312166"/>
            <a:ext cx="8326400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893"/>
          <a:stretch/>
        </p:blipFill>
        <p:spPr>
          <a:xfrm>
            <a:off x="1187625" y="1530151"/>
            <a:ext cx="6869554" cy="4683917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4F2A195E-C5FB-419B-8654-9EECD4032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8326400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kumimoji="1"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endParaRPr kumimoji="1" lang="ko-KR" alt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384814"/>
      </p:ext>
    </p:extLst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764712"/>
            <a:ext cx="8470416" cy="3069045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(3) </a:t>
            </a:r>
            <a:r>
              <a:rPr lang="ko-KR" altLang="en-US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비트코인의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역사적 선례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: Stone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Money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of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Yap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Isl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The Yap payment system is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essentially similar to the Bitcoin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system. </a:t>
            </a:r>
          </a:p>
          <a:p>
            <a:pPr marL="0" lv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 -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Bitcoins are not “traveling” on the Bitcoin network. </a:t>
            </a:r>
          </a:p>
          <a:p>
            <a:pPr marL="0" lv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 - A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Bitcoin payment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is simply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a message that is broadcasted to 			the network to communicate a change in ownership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of the 						Bitcoin units. 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303288"/>
            <a:ext cx="8326400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B2F81-0824-4238-B04A-9B8B5410F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8326400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kumimoji="1"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endParaRPr kumimoji="1" lang="ko-KR" alt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20988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773590"/>
            <a:ext cx="8470416" cy="3807709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(3) </a:t>
            </a:r>
            <a:r>
              <a:rPr lang="ko-KR" altLang="en-US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비트코인의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역사적 선례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: Stone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Money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of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Yap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Isl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A major difference is that in the Yap system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false reports could not be immediately identified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, so conflicts regarding the current state of the implicit ledger would have to be argued and settled by the group.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buFont typeface="Symbol" charset="2"/>
              <a:buChar char="Þ"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The Yap system was restricted to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a group of manageable size with close relationships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, in which misconduct could be punished by the group.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321044"/>
            <a:ext cx="8326400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E1854-EFFE-4B85-A8E7-5B98B1500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8326400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kumimoji="1"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endParaRPr kumimoji="1" lang="ko-KR" alt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97151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764712"/>
            <a:ext cx="8470416" cy="3438377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(3) </a:t>
            </a:r>
            <a:r>
              <a:rPr lang="ko-KR" altLang="en-US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비트코인의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역사적 선례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: Stone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Money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of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Yap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Isl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In contrast, the 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Bitcoin system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is designed to function in a network where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no participant can trust any other participant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. 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This feature is necessary because it is a </a:t>
            </a:r>
            <a:r>
              <a:rPr lang="en-US" altLang="ko-KR" sz="2400" dirty="0" err="1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permissionless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payment system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in which participants can remain anonymous through the use of pseudonyms.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303288"/>
            <a:ext cx="8326400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A2776-D0C2-4EE7-8F87-03E242D04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8326400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전자화폐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(digital cash)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kumimoji="1" lang="ko-KR" altLang="en-US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endParaRPr kumimoji="1" lang="ko-KR" alt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025632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88637"/>
            <a:ext cx="8424862" cy="4780283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화폐의 필수적 역할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(essentiality)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을 요약하는 두 명제</a:t>
            </a:r>
            <a:endParaRPr lang="en-US" altLang="ko-KR" sz="24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  </a:t>
            </a:r>
            <a:r>
              <a:rPr lang="en-US" altLang="ko-KR" sz="24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Kiyotaki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and Moore (2000):      </a:t>
            </a:r>
          </a:p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   “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불신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”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은 모든 화폐의 근원이다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    (Evil or distrust is the root of all money.)</a:t>
            </a:r>
          </a:p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  </a:t>
            </a:r>
            <a:r>
              <a:rPr lang="en-US" altLang="ko-KR" sz="24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Kocherlakota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(1998): </a:t>
            </a:r>
          </a:p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  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화폐는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“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기억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”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이다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. </a:t>
            </a:r>
          </a:p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   (Money is memory.)</a:t>
            </a:r>
            <a:endParaRPr lang="ko-KR" altLang="ko-KR" sz="2400" dirty="0">
              <a:solidFill>
                <a:srgbClr val="3366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551940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화폐의 본질과 속성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/>
          </p:cNvSpPr>
          <p:nvPr/>
        </p:nvSpPr>
        <p:spPr>
          <a:xfrm>
            <a:off x="0" y="5300"/>
            <a:ext cx="9144000" cy="684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</p:txBody>
      </p:sp>
      <p:sp>
        <p:nvSpPr>
          <p:cNvPr id="3" name="직사각형 2">
            <a:hlinkClick r:id="rId3"/>
          </p:cNvPr>
          <p:cNvSpPr>
            <a:spLocks/>
          </p:cNvSpPr>
          <p:nvPr/>
        </p:nvSpPr>
        <p:spPr>
          <a:xfrm>
            <a:off x="2339752" y="6165304"/>
            <a:ext cx="6318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  <a:hlinkClick r:id="rId3"/>
              </a:rPr>
              <a:t>https://www.youtube.com/watch?v=6MnQJFEVY7s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Malgun Gothic" charset="-127"/>
                <a:ea typeface="Malgun Gothic" charset="-127"/>
                <a:cs typeface="Malgun Gothic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2417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9308" y="86677"/>
            <a:ext cx="5885180" cy="149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3270" marR="756920" indent="295275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uFillTx/>
              </a:rPr>
              <a:t>Intelligent </a:t>
            </a:r>
            <a:r>
              <a:rPr spc="-15" dirty="0">
                <a:uFillTx/>
              </a:rPr>
              <a:t>redesign  </a:t>
            </a:r>
            <a:r>
              <a:rPr dirty="0">
                <a:uFillTx/>
              </a:rPr>
              <a:t>of </a:t>
            </a:r>
            <a:r>
              <a:rPr spc="-5" dirty="0">
                <a:uFillTx/>
              </a:rPr>
              <a:t>the financial</a:t>
            </a:r>
            <a:r>
              <a:rPr spc="-30" dirty="0">
                <a:uFillTx/>
              </a:rPr>
              <a:t> </a:t>
            </a:r>
            <a:r>
              <a:rPr spc="-5" dirty="0">
                <a:uFillTx/>
              </a:rPr>
              <a:t>system</a:t>
            </a: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400" spc="-5" dirty="0">
                <a:uFillTx/>
              </a:rPr>
              <a:t>Bitcoin network </a:t>
            </a:r>
            <a:r>
              <a:rPr sz="2400" dirty="0">
                <a:uFillTx/>
              </a:rPr>
              <a:t>is </a:t>
            </a:r>
            <a:r>
              <a:rPr sz="2400" spc="-5" dirty="0">
                <a:uFillTx/>
              </a:rPr>
              <a:t>launched, January </a:t>
            </a:r>
            <a:r>
              <a:rPr sz="2400" dirty="0">
                <a:uFillTx/>
              </a:rPr>
              <a:t>3,</a:t>
            </a:r>
            <a:r>
              <a:rPr sz="2400" spc="10" dirty="0">
                <a:uFillTx/>
              </a:rPr>
              <a:t> </a:t>
            </a:r>
            <a:r>
              <a:rPr sz="2400" dirty="0">
                <a:uFillTx/>
              </a:rPr>
              <a:t>2009</a:t>
            </a:r>
            <a:endParaRPr sz="2400">
              <a:uFillTx/>
            </a:endParaRPr>
          </a:p>
        </p:txBody>
      </p:sp>
      <p:sp>
        <p:nvSpPr>
          <p:cNvPr id="3" name="object 3"/>
          <p:cNvSpPr>
            <a:spLocks/>
          </p:cNvSpPr>
          <p:nvPr/>
        </p:nvSpPr>
        <p:spPr>
          <a:xfrm>
            <a:off x="2073165" y="2094355"/>
            <a:ext cx="5065177" cy="3932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</p:txBody>
      </p:sp>
      <p:cxnSp>
        <p:nvCxnSpPr>
          <p:cNvPr id="4" name="직선 연결선[R] 3"/>
          <p:cNvCxnSpPr/>
          <p:nvPr/>
        </p:nvCxnSpPr>
        <p:spPr>
          <a:xfrm>
            <a:off x="2073165" y="2276872"/>
            <a:ext cx="50651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721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DDEA40-46BC-49E7-805E-D90619C1F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652" y="119751"/>
            <a:ext cx="5008695" cy="670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68317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9C577C5-5F10-45F4-B43C-4DB6B7CFB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41" y="332656"/>
            <a:ext cx="6825517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06533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340768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3" name="그래픽 2" descr="어류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3945315"/>
            <a:ext cx="914400" cy="914400"/>
          </a:xfrm>
          <a:prstGeom prst="rect">
            <a:avLst/>
          </a:prstGeom>
        </p:spPr>
      </p:pic>
      <p:pic>
        <p:nvPicPr>
          <p:cNvPr id="6" name="그래픽 5" descr="돼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0232" y="3940679"/>
            <a:ext cx="914400" cy="914400"/>
          </a:xfrm>
          <a:prstGeom prst="rect">
            <a:avLst/>
          </a:prstGeom>
        </p:spPr>
      </p:pic>
      <p:pic>
        <p:nvPicPr>
          <p:cNvPr id="10" name="그래픽 9" descr="남자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664" y="3125357"/>
            <a:ext cx="914400" cy="914400"/>
          </a:xfrm>
          <a:prstGeom prst="rect">
            <a:avLst/>
          </a:prstGeom>
        </p:spPr>
      </p:pic>
      <p:pic>
        <p:nvPicPr>
          <p:cNvPr id="19" name="그래픽 18" descr="남자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0232" y="3113037"/>
            <a:ext cx="914400" cy="914400"/>
          </a:xfrm>
          <a:prstGeom prst="rect">
            <a:avLst/>
          </a:prstGeom>
        </p:spPr>
      </p:pic>
      <p:sp>
        <p:nvSpPr>
          <p:cNvPr id="23" name="화살표: 오른쪽 22"/>
          <p:cNvSpPr>
            <a:spLocks/>
          </p:cNvSpPr>
          <p:nvPr/>
        </p:nvSpPr>
        <p:spPr bwMode="auto">
          <a:xfrm rot="10800000">
            <a:off x="3120988" y="3687405"/>
            <a:ext cx="2880320" cy="360006"/>
          </a:xfrm>
          <a:prstGeom prst="rightArrow">
            <a:avLst/>
          </a:prstGeom>
          <a:solidFill>
            <a:srgbClr val="3366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1553458" y="257132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어부</a:t>
            </a:r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6326826" y="2570649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축산업자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9" name="화살표: 오른쪽 28"/>
          <p:cNvSpPr>
            <a:spLocks/>
          </p:cNvSpPr>
          <p:nvPr/>
        </p:nvSpPr>
        <p:spPr bwMode="auto">
          <a:xfrm>
            <a:off x="3131840" y="3210231"/>
            <a:ext cx="2880320" cy="360006"/>
          </a:xfrm>
          <a:prstGeom prst="rightArrow">
            <a:avLst/>
          </a:prstGeom>
          <a:solidFill>
            <a:srgbClr val="FF5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20" name="곱하기 기호 19"/>
          <p:cNvSpPr>
            <a:spLocks/>
          </p:cNvSpPr>
          <p:nvPr/>
        </p:nvSpPr>
        <p:spPr bwMode="auto">
          <a:xfrm>
            <a:off x="4211960" y="2996952"/>
            <a:ext cx="792088" cy="792073"/>
          </a:xfrm>
          <a:prstGeom prst="mathMultiply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4109741" y="1609636"/>
            <a:ext cx="902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수요</a:t>
            </a:r>
          </a:p>
        </p:txBody>
      </p:sp>
      <p:pic>
        <p:nvPicPr>
          <p:cNvPr id="551936" name="그래픽 551935" descr="채우기 없는 화난 얼굴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9632" y="3276106"/>
            <a:ext cx="523217" cy="523217"/>
          </a:xfrm>
          <a:prstGeom prst="rect">
            <a:avLst/>
          </a:prstGeom>
        </p:spPr>
      </p:pic>
      <p:pic>
        <p:nvPicPr>
          <p:cNvPr id="35" name="그래픽 34" descr="채우기 없는 화난 얼굴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61151" y="3265823"/>
            <a:ext cx="523217" cy="523217"/>
          </a:xfrm>
          <a:prstGeom prst="rect">
            <a:avLst/>
          </a:prstGeom>
        </p:spPr>
      </p:pic>
      <p:sp>
        <p:nvSpPr>
          <p:cNvPr id="2" name="폭발: 14pt 1"/>
          <p:cNvSpPr>
            <a:spLocks/>
          </p:cNvSpPr>
          <p:nvPr/>
        </p:nvSpPr>
        <p:spPr bwMode="auto">
          <a:xfrm>
            <a:off x="4139952" y="3982301"/>
            <a:ext cx="792088" cy="742843"/>
          </a:xfrm>
          <a:prstGeom prst="irregularSeal2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395288" y="836300"/>
            <a:ext cx="8424862" cy="4591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>
            <a:lvl1pPr marL="277813" indent="-277813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66750" indent="-222250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uFillTx/>
                <a:latin typeface="+mn-lt"/>
                <a:ea typeface="+mn-ea"/>
              </a:defRPr>
            </a:lvl2pPr>
            <a:lvl3pPr marL="1111250" indent="-222250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uFillTx/>
                <a:latin typeface="+mn-lt"/>
                <a:ea typeface="+mn-ea"/>
              </a:defRPr>
            </a:lvl3pPr>
            <a:lvl4pPr marL="1498600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uFillTx/>
                <a:latin typeface="+mn-lt"/>
                <a:ea typeface="+mn-ea"/>
              </a:defRPr>
            </a:lvl4pPr>
            <a:lvl5pPr marL="19446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5pPr>
            <a:lvl6pPr marL="24018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6pPr>
            <a:lvl7pPr marL="28590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7pPr>
            <a:lvl8pPr marL="33162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8pPr>
            <a:lvl9pPr marL="37734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9966FF"/>
              </a:buClr>
              <a:buFontTx/>
              <a:buNone/>
              <a:defRPr>
                <a:uFillTx/>
              </a:defRPr>
            </a:pP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욕망의 이중적 불일치 </a:t>
            </a:r>
            <a:r>
              <a:rPr lang="en-US" altLang="ko-KR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(absence of double coincidence of wants) </a:t>
            </a: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56E53AB2-8812-41FB-8B06-BE5208340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화폐의 본질과 속성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-0.00093 L 0.27101 -0.00232 L -0.00174 -0.00093 Z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28" y="-6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-0.00162 L -0.2842 -0.00023 L -0.00261 -0.00162 Z " pathEditMode="relative" rAng="0" ptsTypes="A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80" y="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20" grpId="0" animBg="1"/>
      <p:bldP spid="2" grpId="0" animBg="1"/>
      <p:bldP spid="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539378" y="1340768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3" name="그래픽 2" descr="어류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4800" y="2744491"/>
            <a:ext cx="914400" cy="914400"/>
          </a:xfrm>
          <a:prstGeom prst="rect">
            <a:avLst/>
          </a:prstGeom>
        </p:spPr>
      </p:pic>
      <p:pic>
        <p:nvPicPr>
          <p:cNvPr id="6" name="그래픽 5" descr="돼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9089" y="4598883"/>
            <a:ext cx="914400" cy="914400"/>
          </a:xfrm>
          <a:prstGeom prst="rect">
            <a:avLst/>
          </a:prstGeom>
        </p:spPr>
      </p:pic>
      <p:pic>
        <p:nvPicPr>
          <p:cNvPr id="8" name="그래픽 7" descr="사과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2814" y="4552525"/>
            <a:ext cx="914400" cy="914400"/>
          </a:xfrm>
          <a:prstGeom prst="rect">
            <a:avLst/>
          </a:prstGeom>
        </p:spPr>
      </p:pic>
      <p:pic>
        <p:nvPicPr>
          <p:cNvPr id="10" name="그래픽 9" descr="남자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4800" y="1924533"/>
            <a:ext cx="914400" cy="914400"/>
          </a:xfrm>
          <a:prstGeom prst="rect">
            <a:avLst/>
          </a:prstGeom>
        </p:spPr>
      </p:pic>
      <p:pic>
        <p:nvPicPr>
          <p:cNvPr id="17" name="그래픽 16" descr="남자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7360" y="4962872"/>
            <a:ext cx="914400" cy="914400"/>
          </a:xfrm>
          <a:prstGeom prst="rect">
            <a:avLst/>
          </a:prstGeom>
        </p:spPr>
      </p:pic>
      <p:pic>
        <p:nvPicPr>
          <p:cNvPr id="19" name="그래픽 18" descr="남자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60232" y="4890864"/>
            <a:ext cx="914400" cy="914400"/>
          </a:xfrm>
          <a:prstGeom prst="rect">
            <a:avLst/>
          </a:prstGeom>
        </p:spPr>
      </p:pic>
      <p:sp>
        <p:nvSpPr>
          <p:cNvPr id="15" name="화살표: 오른쪽 14"/>
          <p:cNvSpPr>
            <a:spLocks/>
          </p:cNvSpPr>
          <p:nvPr/>
        </p:nvSpPr>
        <p:spPr bwMode="auto">
          <a:xfrm rot="8037171">
            <a:off x="1765991" y="3470447"/>
            <a:ext cx="2880320" cy="360006"/>
          </a:xfrm>
          <a:prstGeom prst="rightArrow">
            <a:avLst/>
          </a:prstGeom>
          <a:solidFill>
            <a:srgbClr val="00CC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22" name="화살표: 오른쪽 21"/>
          <p:cNvSpPr>
            <a:spLocks/>
          </p:cNvSpPr>
          <p:nvPr/>
        </p:nvSpPr>
        <p:spPr bwMode="auto">
          <a:xfrm>
            <a:off x="2592362" y="5452047"/>
            <a:ext cx="4030713" cy="360006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23" name="화살표: 오른쪽 22"/>
          <p:cNvSpPr>
            <a:spLocks/>
          </p:cNvSpPr>
          <p:nvPr/>
        </p:nvSpPr>
        <p:spPr bwMode="auto">
          <a:xfrm rot="13764559">
            <a:off x="4510601" y="3476462"/>
            <a:ext cx="2880320" cy="360006"/>
          </a:xfrm>
          <a:prstGeom prst="rightArrow">
            <a:avLst/>
          </a:prstGeom>
          <a:solidFill>
            <a:srgbClr val="3366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4120594" y="13705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어부</a:t>
            </a:r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6326826" y="5805264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축산업자</a:t>
            </a:r>
          </a:p>
        </p:txBody>
      </p:sp>
      <p:sp>
        <p:nvSpPr>
          <p:cNvPr id="28" name="TextBox 27"/>
          <p:cNvSpPr txBox="1">
            <a:spLocks/>
          </p:cNvSpPr>
          <p:nvPr/>
        </p:nvSpPr>
        <p:spPr>
          <a:xfrm>
            <a:off x="1513635" y="5877272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농부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래픽 3" descr="채우기 없는 활짝 웃는 얼굴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7366511" y="5050683"/>
            <a:ext cx="416242" cy="416242"/>
          </a:xfrm>
          <a:prstGeom prst="rect">
            <a:avLst/>
          </a:prstGeom>
        </p:spPr>
      </p:pic>
      <p:pic>
        <p:nvPicPr>
          <p:cNvPr id="20" name="그래픽 19" descr="채우기 없는 활짝 웃는 얼굴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1290724" y="5047736"/>
            <a:ext cx="416242" cy="416242"/>
          </a:xfrm>
          <a:prstGeom prst="rect">
            <a:avLst/>
          </a:prstGeom>
        </p:spPr>
      </p:pic>
      <p:pic>
        <p:nvPicPr>
          <p:cNvPr id="21" name="그래픽 20" descr="채우기 없는 활짝 웃는 얼굴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4815284" y="1846001"/>
            <a:ext cx="416242" cy="416242"/>
          </a:xfrm>
          <a:prstGeom prst="rect">
            <a:avLst/>
          </a:prstGeom>
        </p:spPr>
      </p:pic>
      <p:sp>
        <p:nvSpPr>
          <p:cNvPr id="2" name="TextBox 1"/>
          <p:cNvSpPr txBox="1">
            <a:spLocks/>
          </p:cNvSpPr>
          <p:nvPr/>
        </p:nvSpPr>
        <p:spPr>
          <a:xfrm>
            <a:off x="4120593" y="38423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수요</a:t>
            </a:r>
          </a:p>
        </p:txBody>
      </p:sp>
      <p:pic>
        <p:nvPicPr>
          <p:cNvPr id="9" name="그래픽 8" descr="학위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28433" y="4032008"/>
            <a:ext cx="914400" cy="914400"/>
          </a:xfrm>
          <a:prstGeom prst="rect">
            <a:avLst/>
          </a:prstGeom>
        </p:spPr>
      </p:pic>
      <p:sp>
        <p:nvSpPr>
          <p:cNvPr id="11" name="TextBox 10"/>
          <p:cNvSpPr txBox="1">
            <a:spLocks/>
          </p:cNvSpPr>
          <p:nvPr/>
        </p:nvSpPr>
        <p:spPr>
          <a:xfrm>
            <a:off x="6376628" y="3348861"/>
            <a:ext cx="176522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차용증서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(IOU)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비양도성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395288" y="764704"/>
            <a:ext cx="8424862" cy="4591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>
            <a:lvl1pPr marL="277813" indent="-277813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66750" indent="-222250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uFillTx/>
                <a:latin typeface="+mn-lt"/>
                <a:ea typeface="+mn-ea"/>
              </a:defRPr>
            </a:lvl2pPr>
            <a:lvl3pPr marL="1111250" indent="-222250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uFillTx/>
                <a:latin typeface="+mn-lt"/>
                <a:ea typeface="+mn-ea"/>
              </a:defRPr>
            </a:lvl3pPr>
            <a:lvl4pPr marL="1498600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uFillTx/>
                <a:latin typeface="+mn-lt"/>
                <a:ea typeface="+mn-ea"/>
              </a:defRPr>
            </a:lvl4pPr>
            <a:lvl5pPr marL="19446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5pPr>
            <a:lvl6pPr marL="24018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6pPr>
            <a:lvl7pPr marL="28590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7pPr>
            <a:lvl8pPr marL="33162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8pPr>
            <a:lvl9pPr marL="37734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9966FF"/>
              </a:buClr>
              <a:buFontTx/>
              <a:buNone/>
              <a:defRPr>
                <a:uFillTx/>
              </a:defRPr>
            </a:pP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양자 간 계약이행 </a:t>
            </a:r>
            <a:r>
              <a:rPr lang="en-US" altLang="ko-KR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(bilateral commitment) </a:t>
            </a: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117885A7-15D1-49E2-8729-8C083C8E7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화폐의 본질과 속성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7 L 0.1 0.2641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131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037E-7 L -0.13264 -0.1877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32" y="-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-0.39739 0.0016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78" y="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48148E-6 L 0.39756 -0.0016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7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757 -0.00162 L 0.19497 -0.2636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61" y="-1305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64 -0.18773 L 0.06788 0.0826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1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  <p:bldP spid="23" grpId="0" animBg="1"/>
      <p:bldP spid="2" grpId="0"/>
      <p:bldP spid="11" grpId="0"/>
    </p:bldLst>
  </p:timing>
</p:sld>
</file>

<file path=ppt/theme/theme1.xml><?xml version="1.0" encoding="utf-8"?>
<a:theme xmlns:a="http://schemas.openxmlformats.org/drawingml/2006/main" name="lect01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lect01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30000"/>
          </a:spcBef>
          <a:spcAft>
            <a:spcPct val="0"/>
          </a:spcAft>
          <a:buFontTx/>
          <a:buNone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uFillTx/>
            <a:latin typeface="바탕체" pitchFamily="17" charset="-127"/>
            <a:ea typeface="바탕체" pitchFamily="17" charset="-127"/>
          </a:defRPr>
        </a:defPPr>
      </a:lstStyle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30000"/>
          </a:spcBef>
          <a:spcAft>
            <a:spcPct val="0"/>
          </a:spcAft>
          <a:buFontTx/>
          <a:buNone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uFillTx/>
            <a:latin typeface="바탕체" pitchFamily="17" charset="-127"/>
            <a:ea typeface="바탕체" pitchFamily="17" charset="-12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>
    <a:extraClrScheme>
      <a:clrScheme name="lect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5.xml><?xml version="1.0" encoding="utf-8"?>
<a:theme xmlns:a="http://schemas.openxmlformats.org/drawingml/2006/main" name="1_lect01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lect01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바탕체" pitchFamily="17" charset="-127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바탕체" pitchFamily="17" charset="-127"/>
            <a:ea typeface="바탕체" pitchFamily="17" charset="-127"/>
          </a:defRPr>
        </a:defPPr>
      </a:lstStyle>
    </a:lnDef>
  </a:objectDefaults>
  <a:extraClrSchemeLst>
    <a:extraClrScheme>
      <a:clrScheme name="lect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lect01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lect01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바탕체" pitchFamily="17" charset="-127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바탕체" pitchFamily="17" charset="-127"/>
            <a:ea typeface="바탕체" pitchFamily="17" charset="-127"/>
          </a:defRPr>
        </a:defPPr>
      </a:lstStyle>
    </a:lnDef>
  </a:objectDefaults>
  <a:extraClrSchemeLst>
    <a:extraClrScheme>
      <a:clrScheme name="lect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8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Override1.xml><?xml version="1.0" encoding="utf-8"?>
<a:themeOverride xmlns:a="http://schemas.openxmlformats.org/drawingml/2006/main">
  <a:clrScheme name="lect01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lect01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Ganesh:econ120:1998:lect01.ppt</Template>
  <TotalTime>44578</TotalTime>
  <Pages>13</Pages>
  <Words>2352</Words>
  <Application>Microsoft Office PowerPoint</Application>
  <PresentationFormat>화면 슬라이드 쇼(4:3)</PresentationFormat>
  <Paragraphs>278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51</vt:i4>
      </vt:variant>
    </vt:vector>
  </HeadingPairs>
  <TitlesOfParts>
    <vt:vector size="67" baseType="lpstr">
      <vt:lpstr>굴림</vt:lpstr>
      <vt:lpstr>Malgun Gothic</vt:lpstr>
      <vt:lpstr>Malgun Gothic</vt:lpstr>
      <vt:lpstr>바탕체</vt:lpstr>
      <vt:lpstr>함초롬바탕</vt:lpstr>
      <vt:lpstr>Arial</vt:lpstr>
      <vt:lpstr>Calibri</vt:lpstr>
      <vt:lpstr>Symbol</vt:lpstr>
      <vt:lpstr>Times New Roman</vt:lpstr>
      <vt:lpstr>Wingdings</vt:lpstr>
      <vt:lpstr>lect01</vt:lpstr>
      <vt:lpstr>Office Theme</vt:lpstr>
      <vt:lpstr>1_Office Theme</vt:lpstr>
      <vt:lpstr>3_Office Theme</vt:lpstr>
      <vt:lpstr>1_lect01</vt:lpstr>
      <vt:lpstr>2_lect01</vt:lpstr>
      <vt:lpstr>화폐의 필수적 역할    김영식 (서울대 경제학부)</vt:lpstr>
      <vt:lpstr>1. 화폐의 본질과 속성     (1) “불신은 모든 화폐의 근원이다.”     (2) “화폐는 기억이다.”     (3)  화폐의 역사와 신뢰 문제      2. 전자화폐(digital cash)와 비트코인      (1) 왜 ‘digital cash’가 필요한가?      (2) digital cash와 신뢰 문제       (3) 비트코인의 역사적 선례:            Stone Money of Yap Island      </vt:lpstr>
      <vt:lpstr>PowerPoint 프레젠테이션</vt:lpstr>
      <vt:lpstr>1. 화폐의 본질과 속성     (1) “불신은 모든 화폐의 근원이다.”     (2) “화폐는 기억이다.”     (3)  화폐의 역사와 신뢰 문제      2. 전자화폐(digital cash)와 비트코인      (1) 왜 ‘digital cash’가 필요한가?      (2) digital cash와 신뢰 문제       (3) 비트코인의 역사적 선례:           Stone Money of Yap Island 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화폐의 본질과 속성     (1) “불신은 모든 화폐의 근원이다.”     (2) “화폐는 기억이다.”     (3)  화폐의 역사와 신뢰 문제      2. 전자화폐(digital cash)와 비트코인      (1) 왜 ‘digital cash’가 필요한가?      (2) digital cash와 신뢰 문제       (3) 비트코인의 역사적 선례:            Stone Money of Yap Island 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Peer-to-peer payments</vt:lpstr>
      <vt:lpstr>Peer to peer payments: who guarantees and regulates them?</vt:lpstr>
      <vt:lpstr>PowerPoint 프레젠테이션</vt:lpstr>
      <vt:lpstr>Peer to peer payments: who guarantees and regulates them?</vt:lpstr>
      <vt:lpstr>Why eliminate the  “trusted third party”?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Intelligent redesign  of the financial system Bitcoin network is launched, January 3, 2009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제14장</dc:title>
  <dc:creator>김영식</dc:creator>
  <cp:lastModifiedBy>user</cp:lastModifiedBy>
  <cp:revision>1836</cp:revision>
  <cp:lastPrinted>2018-02-04T17:12:35Z</cp:lastPrinted>
  <dcterms:created xsi:type="dcterms:W3CDTF">1998-07-23T11:44:49Z</dcterms:created>
  <dcterms:modified xsi:type="dcterms:W3CDTF">2022-04-07T05:01:47Z</dcterms:modified>
</cp:coreProperties>
</file>